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4"/>
    <p:sldMasterId id="2147483648" r:id="rId5"/>
  </p:sldMasterIdLst>
  <p:notesMasterIdLst>
    <p:notesMasterId r:id="rId60"/>
  </p:notesMasterIdLst>
  <p:sldIdLst>
    <p:sldId id="598" r:id="rId6"/>
    <p:sldId id="613" r:id="rId7"/>
    <p:sldId id="601" r:id="rId8"/>
    <p:sldId id="605" r:id="rId9"/>
    <p:sldId id="606" r:id="rId10"/>
    <p:sldId id="611" r:id="rId11"/>
    <p:sldId id="529" r:id="rId12"/>
    <p:sldId id="338" r:id="rId13"/>
    <p:sldId id="435" r:id="rId14"/>
    <p:sldId id="618" r:id="rId15"/>
    <p:sldId id="341" r:id="rId16"/>
    <p:sldId id="541" r:id="rId17"/>
    <p:sldId id="542" r:id="rId18"/>
    <p:sldId id="543" r:id="rId19"/>
    <p:sldId id="545" r:id="rId20"/>
    <p:sldId id="551" r:id="rId21"/>
    <p:sldId id="617" r:id="rId22"/>
    <p:sldId id="578" r:id="rId23"/>
    <p:sldId id="577" r:id="rId24"/>
    <p:sldId id="576" r:id="rId25"/>
    <p:sldId id="575" r:id="rId26"/>
    <p:sldId id="607" r:id="rId27"/>
    <p:sldId id="394" r:id="rId28"/>
    <p:sldId id="616" r:id="rId29"/>
    <p:sldId id="555" r:id="rId30"/>
    <p:sldId id="556" r:id="rId31"/>
    <p:sldId id="562" r:id="rId32"/>
    <p:sldId id="614" r:id="rId33"/>
    <p:sldId id="441" r:id="rId34"/>
    <p:sldId id="608" r:id="rId35"/>
    <p:sldId id="532" r:id="rId36"/>
    <p:sldId id="567" r:id="rId37"/>
    <p:sldId id="583" r:id="rId38"/>
    <p:sldId id="584" r:id="rId39"/>
    <p:sldId id="568" r:id="rId40"/>
    <p:sldId id="564" r:id="rId41"/>
    <p:sldId id="563" r:id="rId42"/>
    <p:sldId id="615" r:id="rId43"/>
    <p:sldId id="580" r:id="rId44"/>
    <p:sldId id="593" r:id="rId45"/>
    <p:sldId id="569" r:id="rId46"/>
    <p:sldId id="570" r:id="rId47"/>
    <p:sldId id="572" r:id="rId48"/>
    <p:sldId id="581" r:id="rId49"/>
    <p:sldId id="586" r:id="rId50"/>
    <p:sldId id="595" r:id="rId51"/>
    <p:sldId id="588" r:id="rId52"/>
    <p:sldId id="599" r:id="rId53"/>
    <p:sldId id="603" r:id="rId54"/>
    <p:sldId id="592" r:id="rId55"/>
    <p:sldId id="591" r:id="rId56"/>
    <p:sldId id="610" r:id="rId57"/>
    <p:sldId id="609" r:id="rId58"/>
    <p:sldId id="538" r:id="rId59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ONGJUN KIM" initials="YK" lastIdx="3" clrIdx="0"/>
  <p:cmAuthor id="2" name="Registered User" initials="RU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91"/>
    <a:srgbClr val="E7FBE8"/>
    <a:srgbClr val="7F7F7F"/>
    <a:srgbClr val="1BFFC1"/>
    <a:srgbClr val="FFFFFF"/>
    <a:srgbClr val="D9D9D9"/>
    <a:srgbClr val="FFCC66"/>
    <a:srgbClr val="FFD966"/>
    <a:srgbClr val="FFFF66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B2EE2-E6AE-C9C3-D9D1-FEECCCB2FFF2}" v="991" dt="2023-05-09T08:36:59.024"/>
    <p1510:client id="{16EAFAC3-EC04-6071-D3B8-6980AACD4A45}" v="19" dt="2023-05-08T07:21:34.714"/>
    <p1510:client id="{18535AA3-025E-4A4B-8E08-FB6B15E24603}" v="350" dt="2023-05-09T10:25:56.617"/>
    <p1510:client id="{1E3C3521-369F-6360-7F6D-B527B3228257}" v="1" dt="2023-05-09T08:39:19.550"/>
    <p1510:client id="{272F34B1-DC76-4487-BC15-76E28431EB95}" v="591" dt="2023-05-08T08:44:16.643"/>
    <p1510:client id="{46F812BC-15AB-7318-171B-8998D62D6B29}" v="756" dt="2023-05-09T08:11:59.458"/>
    <p1510:client id="{535E2937-F94A-FD09-CD56-36C779DEA572}" v="3115" dt="2023-05-09T13:52:51.770"/>
    <p1510:client id="{5EBC51B5-BAF3-FC4F-8B35-EE5D236FFF3B}" v="318" dt="2023-05-09T04:56:09.981"/>
    <p1510:client id="{5FC50765-1FC4-CACF-115A-A1ED2987D9EB}" v="314" dt="2023-05-09T08:19:42.160"/>
    <p1510:client id="{61801E84-1C87-4084-A1B7-29BEBD534C06}" v="884" dt="2023-05-08T08:27:18.229"/>
    <p1510:client id="{65023BEE-F90F-4DC0-9214-92089B0FF3E2}" v="8" dt="2023-05-09T14:00:31.356"/>
    <p1510:client id="{696BFC49-45BD-C40D-F609-06F11392A03B}" v="2418" dt="2023-05-09T07:17:04.234"/>
    <p1510:client id="{79D2F1CF-35F3-6CA7-B6F6-97E8C4CB3FDA}" v="166" dt="2023-05-08T08:36:08.162"/>
    <p1510:client id="{7C778965-C25F-C4CF-1204-FF004B3497AB}" v="282" dt="2023-05-09T01:37:48.715"/>
    <p1510:client id="{83F96454-D2A6-1994-7B97-814A4AC6C21D}" v="1469" dt="2023-05-09T14:39:50.930"/>
    <p1510:client id="{AE2DD586-2713-AE4C-F69D-CF7BD53CDD8E}" v="196" dt="2023-05-09T13:09:31.037"/>
    <p1510:client id="{B9CB15F2-0047-32CA-8CA7-1E9A113FB315}" v="449" dt="2023-05-10T00:37:02.053"/>
    <p1510:client id="{BA56BCE0-B5B8-14EE-589F-02EDC1DD09DD}" v="965" dt="2023-05-09T11:29:14"/>
    <p1510:client id="{CFEC7F46-DD28-7165-4A56-363C58D82285}" v="116" dt="2023-05-09T08:52:57.444"/>
    <p1510:client id="{D3442FDF-DD29-9B42-EC18-FD0E15AD8D65}" v="2263" dt="2023-05-09T08:39:10.732"/>
    <p1510:client id="{D756568C-D846-969C-38B5-6DE4A0B27837}" v="246" dt="2023-05-09T07:16:10.524"/>
    <p1510:client id="{DBE9BDCD-9F43-73D0-A436-4925E4821204}" v="98" dt="2023-05-09T05:10:17.037"/>
    <p1510:client id="{E20E7F36-3D18-8493-1C15-AA880C4E91A5}" v="18" dt="2023-05-08T07:07:07.964"/>
    <p1510:client id="{EA52572C-5C41-ADA0-3B0F-D804C9CE3F65}" v="837" dt="2023-05-09T04:51:09.658"/>
    <p1510:client id="{EE5DA7F4-BEE5-3B7E-4DDF-A8CFDC91C478}" v="2186" dt="2023-05-09T13:22:59.932"/>
    <p1510:client id="{F62DEC3D-364A-9421-AE31-1E298238F665}" v="1108" dt="2023-05-09T08:37:35.6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541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1547A007-5F0D-45DF-865E-D6A54F2BF170}" type="datetimeFigureOut">
              <a:rPr lang="ko-KR" altLang="en-US" smtClean="0"/>
              <a:pPr/>
              <a:t>2023-05-10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379D622A-0B6B-4B18-AFD5-E942AA2A47C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58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모두가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접근하기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어려운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보험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쉽게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접근할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수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있도록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보험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입문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사이트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정도로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스케일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다운했다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단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모든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팀원이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en-US" altLang="ko-KR" dirty="0" err="1">
                <a:latin typeface="맑은 고딕"/>
                <a:ea typeface="맑은 고딕"/>
              </a:rPr>
              <a:t>html,css,javascript</a:t>
            </a:r>
            <a:r>
              <a:rPr lang="ko-KR" altLang="en-US" dirty="0">
                <a:latin typeface="맑은 고딕"/>
                <a:ea typeface="맑은 고딕"/>
              </a:rPr>
              <a:t>에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익숙해지는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것이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목표이기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때문에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단순히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정보만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게시하는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것이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아닌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파일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첨부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및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게시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r>
              <a:rPr lang="ko-KR" altLang="en-US" dirty="0">
                <a:latin typeface="맑은 고딕"/>
                <a:ea typeface="맑은 고딕"/>
              </a:rPr>
              <a:t>애니메이션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적용</a:t>
            </a:r>
            <a:r>
              <a:rPr lang="en-US" altLang="ko-KR" dirty="0">
                <a:latin typeface="맑은 고딕"/>
                <a:ea typeface="맑은 고딕"/>
              </a:rPr>
              <a:t>, open </a:t>
            </a:r>
            <a:r>
              <a:rPr lang="en-US" altLang="ko-KR" dirty="0" err="1">
                <a:latin typeface="맑은 고딕"/>
                <a:ea typeface="맑은 고딕"/>
              </a:rPr>
              <a:t>api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사용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등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도전적인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주제를</a:t>
            </a:r>
            <a:r>
              <a:rPr lang="en-US" altLang="ko-KR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</a:rPr>
              <a:t>포함했다</a:t>
            </a:r>
            <a:r>
              <a:rPr lang="en-US" altLang="ko-KR" dirty="0">
                <a:latin typeface="맑은 고딕"/>
                <a:ea typeface="맑은 고딕"/>
              </a:rPr>
              <a:t>.</a:t>
            </a:r>
            <a:endParaRPr lang="ko-KR" dirty="0">
              <a:latin typeface="맑은 고딕"/>
              <a:ea typeface="맑은 고딕"/>
            </a:endParaRPr>
          </a:p>
          <a:p>
            <a:r>
              <a:rPr lang="en-US" altLang="ko-KR" dirty="0" err="1">
                <a:latin typeface="맑은 고딕"/>
                <a:ea typeface="맑은 고딕"/>
                <a:cs typeface="Calibri"/>
              </a:rPr>
              <a:t>자세한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기능은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뒤에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 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화면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정의서에서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설명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맑은 고딕"/>
                <a:ea typeface="맑은 고딕"/>
                <a:cs typeface="Calibri"/>
              </a:rPr>
              <a:t>드리겠다</a:t>
            </a:r>
            <a:r>
              <a:rPr lang="en-US" altLang="ko-KR" dirty="0">
                <a:latin typeface="맑은 고딕"/>
                <a:ea typeface="맑은 고딕"/>
                <a:cs typeface="Calibri"/>
              </a:rPr>
              <a:t>.</a:t>
            </a:r>
            <a:endParaRPr lang="en-US" altLang="ko-KR" dirty="0">
              <a:latin typeface="맑은 고딕"/>
              <a:cs typeface="Calibri"/>
            </a:endParaRPr>
          </a:p>
          <a:p>
            <a:endParaRPr lang="en-US" altLang="ko-KR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073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정보입력 페이지는 이름, 생년월일, 휴대폰번호, 이메일 주소 입력 칸으로 </a:t>
            </a:r>
            <a:r>
              <a:rPr lang="ko-KR" altLang="en-US" dirty="0" err="1">
                <a:latin typeface="맑은 고딕"/>
                <a:ea typeface="맑은 고딕"/>
              </a:rPr>
              <a:t>이루어져있습니다</a:t>
            </a:r>
            <a:r>
              <a:rPr lang="ko-KR" altLang="en-US" dirty="0">
                <a:latin typeface="맑은 고딕"/>
                <a:ea typeface="맑은 고딕"/>
              </a:rPr>
              <a:t>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이름, 생년월일, 성별은 앞에 휴대폰인증에서 받은 데이터를 그대로 넘겨주고 임의로 수정할 수 없게 설정합니다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정보입력의 모든 유효성 검사를 통과하면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75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로그인 버튼이 포함된 성공 페이지로 넘어갑니다. 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17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로그인 과정도 휴대폰 인증을 적용한다는 점에서 회원가입과 똑같습니다.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201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/>
              <a:t>하지만 휴대폰 인증을 성공하면 바로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529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041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본인인증이 완료되면 바로 </a:t>
            </a:r>
            <a:r>
              <a:rPr lang="ko-KR" altLang="en-US" err="1">
                <a:latin typeface="맑은 고딕"/>
                <a:ea typeface="맑은 고딕"/>
              </a:rPr>
              <a:t>메인페이지로</a:t>
            </a:r>
            <a:r>
              <a:rPr lang="ko-KR" altLang="en-US">
                <a:latin typeface="맑은 고딕"/>
                <a:ea typeface="맑은 고딕"/>
              </a:rPr>
              <a:t> 넘어갑니다.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5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메인페이지는</a:t>
            </a:r>
            <a:r>
              <a:rPr lang="ko-KR" altLang="en-US">
                <a:latin typeface="Calibri"/>
                <a:ea typeface="맑은 고딕"/>
                <a:cs typeface="Calibri"/>
              </a:rPr>
              <a:t> 크게 메인 배너, 특약 할인 상품 배너, 보험상품 안내 배너로 이루어져 있습니다.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메인 배너에는 하나손해보험의 메인 보험 상품을 게시하고 하위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배너들에는</a:t>
            </a:r>
            <a:r>
              <a:rPr lang="ko-KR" altLang="en-US">
                <a:latin typeface="Calibri"/>
                <a:ea typeface="맑은 고딕"/>
                <a:cs typeface="Calibri"/>
              </a:rPr>
              <a:t> 주력 상품들을 노출합니다.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컴포넌트를 클릭하면 상품 안내 페이지로 이동합니다</a:t>
            </a:r>
            <a:endParaRPr lang="ko-KR" altLang="en-US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851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다음은 앞서 언급한 사이드바에 있는 기능들에 대해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설명드리겠습니다</a:t>
            </a:r>
          </a:p>
          <a:p>
            <a:endParaRPr lang="ko-KR" altLang="en-US" dirty="0">
              <a:latin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335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사고 접수는 고객정보 입력 받는 창에서 시작합니다.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차량의 개인/법인 소유 여부를 선택하고 이름. 차량번호, 소유자 생년월일을 차례대로 입력합니다.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위에 5,6번에 해당하는 버튼은 사고 접수 전 특약 내용을 확인하거나 이전에 업로드한 사고 사진을 조회할 수 있습니다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564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맑은 고딕"/>
                <a:ea typeface="맑은 고딕"/>
              </a:rPr>
              <a:t>카카오맵</a:t>
            </a:r>
            <a:r>
              <a:rPr lang="ko-KR" altLang="en-US">
                <a:latin typeface="맑은 고딕"/>
                <a:ea typeface="맑은 고딕"/>
              </a:rPr>
              <a:t> API -&gt; 지도에서 좌표를 찍어 사고 발생 지점을 입력</a:t>
            </a:r>
          </a:p>
          <a:p>
            <a:r>
              <a:rPr lang="ko-KR" altLang="en-US">
                <a:latin typeface="맑은 고딕"/>
                <a:ea typeface="맑은 고딕"/>
              </a:rPr>
              <a:t>사고 경위 적기</a:t>
            </a:r>
            <a:endParaRPr lang="ko-KR" altLang="en-US" dirty="0"/>
          </a:p>
          <a:p>
            <a:r>
              <a:rPr lang="ko-KR" altLang="en-US" dirty="0">
                <a:latin typeface="맑은 고딕"/>
                <a:ea typeface="맑은 고딕"/>
              </a:rPr>
              <a:t>사진 3장까지 업로드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2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latin typeface="맑은 고딕"/>
                <a:ea typeface="맑은 고딕"/>
              </a:rPr>
              <a:t>일주일을 한 스프린트로 잡고 매 스프린트마다 레이아웃 작업, 메인 기능 구현, 세부 기능 구현, </a:t>
            </a:r>
            <a:r>
              <a:rPr lang="ko-KR" err="1">
                <a:latin typeface="맑은 고딕"/>
                <a:ea typeface="맑은 고딕"/>
              </a:rPr>
              <a:t>js로</a:t>
            </a:r>
            <a:r>
              <a:rPr lang="ko-KR">
                <a:latin typeface="맑은 고딕"/>
                <a:ea typeface="맑은 고딕"/>
              </a:rPr>
              <a:t> 라우터 처리, 통합테스트 반복</a:t>
            </a:r>
            <a:r>
              <a:rPr lang="en-US" altLang="ko-KR">
                <a:latin typeface="맑은 고딕"/>
                <a:ea typeface="맑은 고딕"/>
              </a:rPr>
              <a:t>.</a:t>
            </a:r>
          </a:p>
          <a:p>
            <a:r>
              <a:rPr lang="ko-KR" altLang="en-US">
                <a:latin typeface="맑은 고딕"/>
                <a:ea typeface="맑은 고딕"/>
              </a:rPr>
              <a:t>하나의 스프린트마다 계획한 페이지의 완전한 기능 구현을 목표로 함</a:t>
            </a:r>
          </a:p>
          <a:p>
            <a:r>
              <a:rPr lang="ko-KR" altLang="en-US">
                <a:latin typeface="맑은 고딕"/>
                <a:ea typeface="맑은 고딕"/>
              </a:rPr>
              <a:t>각 스프린트는 연결되어 있는 비슷한 기능들을 구현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407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지금까지 접수했던 사고 기록을 열람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58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이메일 상담은 이름, 휴대폰,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이메일주소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, 문의유형, 제목, 문의 내용을 기입할 수 있습니다. 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모든 항목이 필수 입력 사항이며 각 항목에는 왼쪽에 기입되어 있는 유효성 조건들이 설정되어 있습니다.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간단하게 이메일로 문의할 사항이 생길 때 이용하는 기능입니다.</a:t>
            </a:r>
          </a:p>
          <a:p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22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생년월일, 성별, 영업용자동차 운전 여부를 입력하면 '하나 가득담은 운전자보험' 상품에 가입했을 시의 보험료를 계산해준다.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보험료 계산하기를 클릭하면 다음 화면으로 넘어간다.</a:t>
            </a:r>
            <a:endParaRPr lang="ko-KR" altLang="en-US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265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맑은 고딕"/>
                <a:cs typeface="Calibri"/>
              </a:rPr>
              <a:t>보험 기간에 따른 월 </a:t>
            </a:r>
            <a:r>
              <a:rPr lang="ko-KR" altLang="en-US" dirty="0" err="1">
                <a:latin typeface="Calibri"/>
                <a:ea typeface="맑은 고딕"/>
                <a:cs typeface="Calibri"/>
              </a:rPr>
              <a:t>보혐료를</a:t>
            </a:r>
            <a:r>
              <a:rPr lang="ko-KR" altLang="en-US" dirty="0">
                <a:latin typeface="Calibri"/>
                <a:ea typeface="맑은 고딕"/>
                <a:cs typeface="Calibri"/>
              </a:rPr>
              <a:t> 안내해줌. </a:t>
            </a:r>
          </a:p>
          <a:p>
            <a:r>
              <a:rPr lang="ko-KR" altLang="en-US" dirty="0">
                <a:latin typeface="Calibri"/>
                <a:ea typeface="맑은 고딕"/>
                <a:cs typeface="Calibri"/>
              </a:rPr>
              <a:t>보험료와 보장내용은 실제 '하나손해보험' 홈페이지에서 제공하는 나이, 성별, 보험기간 별 보험료를 제시한다.</a:t>
            </a:r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4585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첫 번째로,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보상처리절차입니다</a:t>
            </a:r>
            <a:r>
              <a:rPr lang="ko-KR" altLang="en-US">
                <a:latin typeface="Calibri"/>
                <a:ea typeface="맑은 고딕"/>
                <a:cs typeface="Calibri"/>
              </a:rPr>
              <a:t>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pPr marL="228600" indent="-228600">
              <a:buAutoNum type="arabicParenR"/>
            </a:pPr>
            <a:r>
              <a:rPr lang="ko-KR" altLang="en-US">
                <a:latin typeface="Calibri"/>
                <a:ea typeface="맑은 고딕"/>
                <a:cs typeface="Calibri"/>
              </a:rPr>
              <a:t>제목과 소제목을 구현하고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2) 박스로 구역을 지정하여 순서 4가지를 나타냅니다.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각 순서 내에는 제목과 아이콘, 상세 설명이 있습니다.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그 중 첫번째 보험금청구 사고접수 순서에는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2개의 버튼이 있습니다.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3) '필요서류 확인' 버튼 클릭 시 보상서류확인 페이지로 이동하며,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'온라인 서류 접수' 버튼 클릭 시 로그인 페이지로 연결됩니다.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691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보상처리절차의 아래쪽에는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사고접수방법 및 보험금 청구 시 유의사항이 있습니다.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박스로 구역을 지정하여, 제목 및 상세 내용을 테이블 형식으로 보여줍니다.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5833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다음은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보상서류안내입니다</a:t>
            </a:r>
            <a:r>
              <a:rPr lang="ko-KR" altLang="en-US">
                <a:latin typeface="Calibri"/>
                <a:ea typeface="맑은 고딕"/>
                <a:cs typeface="Calibri"/>
              </a:rPr>
              <a:t>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2)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4개의 탭을 통해 어떤 사고가 발생하였는지 선택할 수 있습니다.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탭을 선택하면 색상이 변경되며, 하단 테이블도 변경됩니다.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3)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사고원인, 보험처리의 경우 선택 시 텍스트 배경 색상이 변경됩니다.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손해내용은 체크박스를 선택, 해제 할 수 있으며, '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전체'를</a:t>
            </a:r>
            <a:r>
              <a:rPr lang="ko-KR" altLang="en-US">
                <a:latin typeface="Calibri"/>
                <a:ea typeface="맑은 고딕"/>
                <a:cs typeface="Calibri"/>
              </a:rPr>
              <a:t> 선택하면 아래의 모든 손해내용이 체크됩니다.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4) 공통 구비서류의 경우 테이블 2개로 나누어 구현합니다.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5) 우측의 다운로드 버튼을 통해 구비서류를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pdf</a:t>
            </a:r>
            <a:r>
              <a:rPr lang="ko-KR" altLang="en-US">
                <a:latin typeface="Calibri"/>
                <a:ea typeface="맑은 고딕"/>
                <a:cs typeface="Calibri"/>
              </a:rPr>
              <a:t> 형식으로 다운받을 수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39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Calibri"/>
                <a:ea typeface="맑은 고딕"/>
                <a:cs typeface="Calibri"/>
              </a:rPr>
              <a:t>차량관리팁</a:t>
            </a:r>
            <a:r>
              <a:rPr lang="ko-KR" altLang="en-US">
                <a:latin typeface="Calibri"/>
                <a:ea typeface="맑은 고딕"/>
                <a:cs typeface="Calibri"/>
              </a:rPr>
              <a:t> 페이지입니다.</a:t>
            </a:r>
          </a:p>
          <a:p>
            <a:endParaRPr lang="ko-KR" altLang="en-US">
              <a:latin typeface="맑은 고딕"/>
              <a:ea typeface="맑은 고딕"/>
              <a:cs typeface="Calibri"/>
            </a:endParaRPr>
          </a:p>
          <a:p>
            <a:pPr marL="228600" indent="-228600">
              <a:buAutoNum type="arabicParenR"/>
            </a:pPr>
            <a:r>
              <a:rPr lang="ko-KR" altLang="en-US">
                <a:latin typeface="Calibri"/>
                <a:ea typeface="맑은 고딕"/>
                <a:cs typeface="Calibri"/>
              </a:rPr>
              <a:t>4개의 탭으로 구성되어 있으며, 초기값은 '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자동차관리'입니다</a:t>
            </a:r>
            <a:r>
              <a:rPr lang="ko-KR" altLang="en-US">
                <a:latin typeface="Calibri"/>
                <a:ea typeface="맑은 고딕"/>
                <a:cs typeface="Calibri"/>
              </a:rPr>
              <a:t>.</a:t>
            </a:r>
          </a:p>
          <a:p>
            <a:pPr marL="228600" indent="-228600">
              <a:buAutoNum type="arabicParenR"/>
            </a:pPr>
            <a:r>
              <a:rPr lang="ko-KR" altLang="en-US">
                <a:latin typeface="Calibri"/>
                <a:ea typeface="맑은 고딕"/>
                <a:cs typeface="Calibri"/>
              </a:rPr>
              <a:t>탭을 선택하면 하단의 버튼이 변경됩니다.</a:t>
            </a: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버튼을 선택하면 모양 및 색상이 변경됩니다.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3) 아래에는 박스로 구역을 지정하여 해당 관리를 </a:t>
            </a:r>
            <a:r>
              <a:rPr lang="ko-KR" altLang="en-US" err="1">
                <a:latin typeface="Calibri"/>
                <a:ea typeface="맑은 고딕"/>
                <a:cs typeface="Calibri"/>
              </a:rPr>
              <a:t>해야하는</a:t>
            </a:r>
            <a:r>
              <a:rPr lang="ko-KR" altLang="en-US">
                <a:latin typeface="Calibri"/>
                <a:ea typeface="맑은 고딕"/>
                <a:cs typeface="Calibri"/>
              </a:rPr>
              <a:t> 이유를 아이콘과 함께 보여주며,</a:t>
            </a:r>
          </a:p>
          <a:p>
            <a:endParaRPr lang="ko-KR" altLang="en-US">
              <a:latin typeface="Calibri"/>
              <a:ea typeface="맑은 고딕"/>
              <a:cs typeface="Calibri"/>
            </a:endParaRPr>
          </a:p>
          <a:p>
            <a:r>
              <a:rPr lang="ko-KR" altLang="en-US">
                <a:latin typeface="Calibri"/>
                <a:ea typeface="맑은 고딕"/>
                <a:cs typeface="Calibri"/>
              </a:rPr>
              <a:t>4) 관리 방법을 상세하게 안내합니다.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55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건강보험</a:t>
            </a:r>
            <a:r>
              <a:rPr lang="en-US" altLang="ko-KR"/>
              <a:t> </a:t>
            </a:r>
            <a:r>
              <a:rPr lang="ko-KR" altLang="en-US"/>
              <a:t>페이지에서는</a:t>
            </a:r>
            <a:r>
              <a:rPr lang="en-US" altLang="ko-KR"/>
              <a:t> </a:t>
            </a:r>
            <a:r>
              <a:rPr lang="ko-KR" altLang="en-US"/>
              <a:t>무배당</a:t>
            </a:r>
            <a:r>
              <a:rPr lang="en-US" altLang="ko-KR"/>
              <a:t> </a:t>
            </a:r>
            <a:r>
              <a:rPr lang="ko-KR" altLang="en-US"/>
              <a:t>하나</a:t>
            </a:r>
            <a:r>
              <a:rPr lang="en-US" altLang="ko-KR"/>
              <a:t> grade </a:t>
            </a:r>
            <a:r>
              <a:rPr lang="ko-KR" altLang="en-US"/>
              <a:t>건강보험</a:t>
            </a:r>
            <a:r>
              <a:rPr lang="en-US" altLang="ko-KR"/>
              <a:t> </a:t>
            </a:r>
            <a:r>
              <a:rPr lang="ko-KR" altLang="en-US"/>
              <a:t>다이렉트</a:t>
            </a:r>
            <a:r>
              <a:rPr lang="en-US" altLang="ko-KR"/>
              <a:t> </a:t>
            </a:r>
            <a:r>
              <a:rPr lang="ko-KR" altLang="en-US"/>
              <a:t>화면구현</a:t>
            </a:r>
            <a:r>
              <a:rPr lang="en-US" altLang="ko-KR"/>
              <a:t> </a:t>
            </a:r>
            <a:r>
              <a:rPr lang="ko-KR" altLang="en-US"/>
              <a:t>할</a:t>
            </a:r>
            <a:r>
              <a:rPr lang="en-US" altLang="ko-KR"/>
              <a:t> </a:t>
            </a:r>
            <a:r>
              <a:rPr lang="ko-KR" altLang="en-US"/>
              <a:t>예정입니다</a:t>
            </a:r>
            <a:endParaRPr lang="ko-KR"/>
          </a:p>
          <a:p>
            <a:r>
              <a:rPr lang="ko-KR" altLang="en-US"/>
              <a:t>상품</a:t>
            </a:r>
            <a:r>
              <a:rPr lang="en-US" altLang="ko-KR"/>
              <a:t> </a:t>
            </a:r>
            <a:r>
              <a:rPr lang="ko-KR" altLang="en-US"/>
              <a:t>배너</a:t>
            </a:r>
            <a:r>
              <a:rPr lang="en-US" altLang="ko-KR"/>
              <a:t> - </a:t>
            </a:r>
            <a:r>
              <a:rPr lang="ko-KR" altLang="en-US"/>
              <a:t>상품</a:t>
            </a:r>
            <a:r>
              <a:rPr lang="en-US" altLang="ko-KR"/>
              <a:t> </a:t>
            </a:r>
            <a:r>
              <a:rPr lang="ko-KR" altLang="en-US"/>
              <a:t>특징</a:t>
            </a:r>
            <a:r>
              <a:rPr lang="en-US" altLang="ko-KR"/>
              <a:t> - </a:t>
            </a:r>
            <a:r>
              <a:rPr lang="ko-KR" altLang="en-US"/>
              <a:t>보장</a:t>
            </a:r>
            <a:r>
              <a:rPr lang="en-US" altLang="ko-KR"/>
              <a:t> </a:t>
            </a:r>
            <a:r>
              <a:rPr lang="ko-KR" altLang="en-US"/>
              <a:t>내용</a:t>
            </a:r>
            <a:r>
              <a:rPr lang="en-US" altLang="ko-KR"/>
              <a:t> -</a:t>
            </a:r>
            <a:r>
              <a:rPr lang="ko-KR" altLang="en-US"/>
              <a:t>알아두실</a:t>
            </a:r>
            <a:r>
              <a:rPr lang="en-US" altLang="ko-KR"/>
              <a:t> </a:t>
            </a:r>
            <a:r>
              <a:rPr lang="ko-KR" altLang="en-US"/>
              <a:t>사항</a:t>
            </a:r>
            <a:r>
              <a:rPr lang="en-US" altLang="ko-KR"/>
              <a:t> </a:t>
            </a:r>
            <a:r>
              <a:rPr lang="ko-KR" altLang="en-US"/>
              <a:t>순으로</a:t>
            </a:r>
            <a:r>
              <a:rPr lang="en-US" altLang="ko-KR"/>
              <a:t> </a:t>
            </a:r>
            <a:r>
              <a:rPr lang="ko-KR" altLang="en-US"/>
              <a:t>구현</a:t>
            </a:r>
            <a:r>
              <a:rPr lang="en-US" altLang="ko-KR"/>
              <a:t> </a:t>
            </a:r>
            <a:r>
              <a:rPr lang="ko-KR" altLang="en-US"/>
              <a:t>예상</a:t>
            </a:r>
            <a:r>
              <a:rPr lang="en-US" altLang="ko-KR"/>
              <a:t> </a:t>
            </a:r>
            <a:r>
              <a:rPr lang="ko-KR" altLang="en-US"/>
              <a:t>중이고요</a:t>
            </a:r>
            <a:r>
              <a:rPr lang="en-US" altLang="ko-KR"/>
              <a:t> </a:t>
            </a:r>
            <a:endParaRPr lang="ko-KR"/>
          </a:p>
          <a:p>
            <a:r>
              <a:rPr lang="ko-KR" altLang="en-US"/>
              <a:t>상품배너는</a:t>
            </a:r>
            <a:r>
              <a:rPr lang="en-US" altLang="ko-KR"/>
              <a:t> </a:t>
            </a:r>
            <a:r>
              <a:rPr lang="ko-KR" altLang="en-US"/>
              <a:t>상담신청</a:t>
            </a:r>
            <a:r>
              <a:rPr lang="en-US" altLang="ko-KR"/>
              <a:t> - </a:t>
            </a:r>
            <a:r>
              <a:rPr lang="ko-KR" altLang="en-US"/>
              <a:t>상담신청</a:t>
            </a:r>
            <a:r>
              <a:rPr lang="en-US" altLang="ko-KR"/>
              <a:t> </a:t>
            </a:r>
            <a:r>
              <a:rPr lang="ko-KR" altLang="en-US"/>
              <a:t>버튼</a:t>
            </a:r>
            <a:r>
              <a:rPr lang="en-US" altLang="ko-KR"/>
              <a:t> </a:t>
            </a:r>
            <a:r>
              <a:rPr lang="ko-KR" altLang="en-US"/>
              <a:t>클릭</a:t>
            </a:r>
            <a:r>
              <a:rPr lang="en-US" altLang="ko-KR"/>
              <a:t> </a:t>
            </a:r>
            <a:r>
              <a:rPr lang="ko-KR" altLang="en-US"/>
              <a:t>시</a:t>
            </a:r>
            <a:r>
              <a:rPr lang="en-US" altLang="ko-KR"/>
              <a:t> </a:t>
            </a:r>
            <a:r>
              <a:rPr lang="ko-KR" altLang="en-US"/>
              <a:t>상담신청</a:t>
            </a:r>
            <a:r>
              <a:rPr lang="en-US" altLang="ko-KR"/>
              <a:t> </a:t>
            </a:r>
            <a:r>
              <a:rPr lang="ko-KR" altLang="en-US"/>
              <a:t>팝업이</a:t>
            </a:r>
            <a:r>
              <a:rPr lang="en-US" altLang="ko-KR"/>
              <a:t> </a:t>
            </a:r>
            <a:r>
              <a:rPr lang="ko-KR" altLang="en-US"/>
              <a:t>뜨도록</a:t>
            </a:r>
            <a:r>
              <a:rPr lang="en-US" altLang="ko-KR"/>
              <a:t> </a:t>
            </a:r>
            <a:r>
              <a:rPr lang="ko-KR" altLang="en-US"/>
              <a:t>할</a:t>
            </a:r>
            <a:r>
              <a:rPr lang="en-US" altLang="ko-KR"/>
              <a:t> </a:t>
            </a:r>
            <a:r>
              <a:rPr lang="ko-KR" altLang="en-US"/>
              <a:t>예정입니다</a:t>
            </a:r>
            <a:endParaRPr lang="ko-KR"/>
          </a:p>
          <a:p>
            <a:r>
              <a:rPr lang="ko-KR" altLang="en-US"/>
              <a:t>상품</a:t>
            </a:r>
            <a:r>
              <a:rPr lang="en-US" altLang="ko-KR"/>
              <a:t> </a:t>
            </a:r>
            <a:r>
              <a:rPr lang="ko-KR" altLang="en-US"/>
              <a:t>특징은</a:t>
            </a:r>
            <a:r>
              <a:rPr lang="en-US" altLang="ko-KR"/>
              <a:t> </a:t>
            </a:r>
            <a:r>
              <a:rPr lang="ko-KR" altLang="en-US"/>
              <a:t>슬라이드</a:t>
            </a:r>
            <a:r>
              <a:rPr lang="en-US" altLang="ko-KR"/>
              <a:t> </a:t>
            </a:r>
            <a:r>
              <a:rPr lang="ko-KR" altLang="en-US"/>
              <a:t>버튼</a:t>
            </a:r>
            <a:r>
              <a:rPr lang="en-US" altLang="ko-KR"/>
              <a:t> - </a:t>
            </a:r>
            <a:r>
              <a:rPr lang="ko-KR" altLang="en-US"/>
              <a:t>클릭</a:t>
            </a:r>
            <a:r>
              <a:rPr lang="en-US" altLang="ko-KR"/>
              <a:t> </a:t>
            </a:r>
            <a:r>
              <a:rPr lang="ko-KR" altLang="en-US"/>
              <a:t>시</a:t>
            </a:r>
            <a:r>
              <a:rPr lang="en-US" altLang="ko-KR"/>
              <a:t> </a:t>
            </a:r>
            <a:r>
              <a:rPr lang="ko-KR" altLang="en-US"/>
              <a:t>상품</a:t>
            </a:r>
            <a:r>
              <a:rPr lang="en-US" altLang="ko-KR"/>
              <a:t> </a:t>
            </a:r>
            <a:r>
              <a:rPr lang="ko-KR" altLang="en-US"/>
              <a:t>특징</a:t>
            </a:r>
            <a:r>
              <a:rPr lang="en-US" altLang="ko-KR"/>
              <a:t> </a:t>
            </a:r>
            <a:r>
              <a:rPr lang="ko-KR" altLang="en-US"/>
              <a:t>슬라이드가</a:t>
            </a:r>
            <a:r>
              <a:rPr lang="en-US" altLang="ko-KR"/>
              <a:t> </a:t>
            </a:r>
            <a:r>
              <a:rPr lang="ko-KR" altLang="en-US"/>
              <a:t>되도록</a:t>
            </a:r>
            <a:r>
              <a:rPr lang="en-US" altLang="ko-KR"/>
              <a:t> </a:t>
            </a:r>
            <a:r>
              <a:rPr lang="ko-KR" altLang="en-US"/>
              <a:t>할</a:t>
            </a:r>
            <a:r>
              <a:rPr lang="en-US" altLang="ko-KR"/>
              <a:t> </a:t>
            </a:r>
            <a:r>
              <a:rPr lang="ko-KR" altLang="en-US"/>
              <a:t>예정입니다</a:t>
            </a:r>
            <a:endParaRPr lang="ko-KR"/>
          </a:p>
          <a:p>
            <a:r>
              <a:rPr lang="ko-KR" altLang="en-US"/>
              <a:t>보장</a:t>
            </a:r>
            <a:r>
              <a:rPr lang="en-US" altLang="ko-KR"/>
              <a:t> </a:t>
            </a:r>
            <a:r>
              <a:rPr lang="ko-KR" altLang="en-US"/>
              <a:t>내용에서는</a:t>
            </a:r>
            <a:r>
              <a:rPr lang="en-US" altLang="ko-KR"/>
              <a:t> </a:t>
            </a:r>
            <a:r>
              <a:rPr lang="ko-KR" altLang="en-US"/>
              <a:t>표를</a:t>
            </a:r>
            <a:r>
              <a:rPr lang="en-US" altLang="ko-KR"/>
              <a:t> </a:t>
            </a:r>
            <a:r>
              <a:rPr lang="ko-KR" altLang="en-US"/>
              <a:t>생성하여</a:t>
            </a:r>
            <a:r>
              <a:rPr lang="en-US" altLang="ko-KR"/>
              <a:t> </a:t>
            </a:r>
            <a:r>
              <a:rPr lang="ko-KR" altLang="en-US"/>
              <a:t>정보제공을</a:t>
            </a:r>
            <a:r>
              <a:rPr lang="en-US" altLang="ko-KR"/>
              <a:t> </a:t>
            </a:r>
            <a:r>
              <a:rPr lang="ko-KR" altLang="en-US"/>
              <a:t>할</a:t>
            </a:r>
            <a:r>
              <a:rPr lang="en-US" altLang="ko-KR"/>
              <a:t> </a:t>
            </a:r>
            <a:r>
              <a:rPr lang="ko-KR" altLang="en-US"/>
              <a:t>예정입니다</a:t>
            </a:r>
            <a:r>
              <a:rPr lang="en-US" altLang="ko-KR"/>
              <a:t>. </a:t>
            </a:r>
            <a:r>
              <a:rPr lang="ko-KR" altLang="en-US"/>
              <a:t>가입안내</a:t>
            </a:r>
            <a:r>
              <a:rPr lang="en-US" altLang="ko-KR"/>
              <a:t> </a:t>
            </a:r>
            <a:r>
              <a:rPr lang="ko-KR" altLang="en-US"/>
              <a:t>버튼을</a:t>
            </a:r>
            <a:r>
              <a:rPr lang="en-US" altLang="ko-KR"/>
              <a:t> </a:t>
            </a:r>
            <a:r>
              <a:rPr lang="ko-KR" altLang="en-US"/>
              <a:t>누르면</a:t>
            </a:r>
            <a:r>
              <a:rPr lang="en-US" altLang="ko-KR"/>
              <a:t> </a:t>
            </a:r>
            <a:r>
              <a:rPr lang="ko-KR" altLang="en-US"/>
              <a:t>가입안내</a:t>
            </a:r>
            <a:r>
              <a:rPr lang="en-US" altLang="ko-KR"/>
              <a:t> </a:t>
            </a:r>
            <a:r>
              <a:rPr lang="ko-KR" altLang="en-US"/>
              <a:t>팝업이</a:t>
            </a:r>
            <a:r>
              <a:rPr lang="en-US" altLang="ko-KR"/>
              <a:t> </a:t>
            </a:r>
            <a:r>
              <a:rPr lang="ko-KR" altLang="en-US"/>
              <a:t>나오도록</a:t>
            </a:r>
            <a:r>
              <a:rPr lang="en-US" altLang="ko-KR"/>
              <a:t>, </a:t>
            </a:r>
            <a:r>
              <a:rPr lang="ko-KR" altLang="en-US"/>
              <a:t>그</a:t>
            </a:r>
            <a:r>
              <a:rPr lang="en-US" altLang="ko-KR"/>
              <a:t> </a:t>
            </a:r>
            <a:r>
              <a:rPr lang="ko-KR" altLang="en-US"/>
              <a:t>외</a:t>
            </a:r>
            <a:r>
              <a:rPr lang="en-US" altLang="ko-KR"/>
              <a:t> </a:t>
            </a:r>
            <a:r>
              <a:rPr lang="ko-KR" altLang="en-US"/>
              <a:t>보장내용</a:t>
            </a:r>
            <a:r>
              <a:rPr lang="en-US" altLang="ko-KR"/>
              <a:t> </a:t>
            </a:r>
            <a:r>
              <a:rPr lang="ko-KR" altLang="en-US"/>
              <a:t>가입예시</a:t>
            </a:r>
            <a:r>
              <a:rPr lang="en-US" altLang="ko-KR"/>
              <a:t> </a:t>
            </a:r>
            <a:r>
              <a:rPr lang="ko-KR" altLang="en-US"/>
              <a:t>보험약관</a:t>
            </a:r>
            <a:r>
              <a:rPr lang="en-US" altLang="ko-KR"/>
              <a:t> </a:t>
            </a:r>
            <a:r>
              <a:rPr lang="ko-KR" altLang="en-US"/>
              <a:t>버튼을</a:t>
            </a:r>
            <a:r>
              <a:rPr lang="en-US" altLang="ko-KR"/>
              <a:t> </a:t>
            </a:r>
            <a:r>
              <a:rPr lang="ko-KR" altLang="en-US"/>
              <a:t>누르면</a:t>
            </a:r>
            <a:r>
              <a:rPr lang="en-US" altLang="ko-KR"/>
              <a:t> </a:t>
            </a:r>
            <a:r>
              <a:rPr lang="ko-KR" altLang="en-US"/>
              <a:t>관련</a:t>
            </a:r>
            <a:r>
              <a:rPr lang="en-US" altLang="ko-KR"/>
              <a:t> pdf</a:t>
            </a:r>
            <a:r>
              <a:rPr lang="ko-KR" altLang="en-US"/>
              <a:t>가</a:t>
            </a:r>
            <a:r>
              <a:rPr lang="en-US" altLang="ko-KR"/>
              <a:t> </a:t>
            </a:r>
            <a:r>
              <a:rPr lang="ko-KR" altLang="en-US"/>
              <a:t>나오도록</a:t>
            </a:r>
            <a:r>
              <a:rPr lang="en-US" altLang="ko-KR"/>
              <a:t> </a:t>
            </a:r>
            <a:r>
              <a:rPr lang="ko-KR" altLang="en-US"/>
              <a:t>할</a:t>
            </a:r>
            <a:r>
              <a:rPr lang="en-US" altLang="ko-KR"/>
              <a:t> </a:t>
            </a:r>
            <a:r>
              <a:rPr lang="ko-KR" altLang="en-US"/>
              <a:t>예정입니다</a:t>
            </a:r>
            <a:r>
              <a:rPr lang="en-US" altLang="ko-KR"/>
              <a:t>.</a:t>
            </a:r>
            <a:endParaRPr lang="ko-KR"/>
          </a:p>
          <a:p>
            <a:r>
              <a:rPr lang="ko-KR" altLang="en-US"/>
              <a:t>알아두실</a:t>
            </a:r>
            <a:r>
              <a:rPr lang="en-US" altLang="ko-KR"/>
              <a:t> </a:t>
            </a:r>
            <a:r>
              <a:rPr lang="ko-KR" altLang="en-US"/>
              <a:t>사항에서는</a:t>
            </a:r>
            <a:r>
              <a:rPr lang="en-US" altLang="ko-KR"/>
              <a:t> </a:t>
            </a:r>
            <a:r>
              <a:rPr lang="ko-KR" altLang="en-US"/>
              <a:t>여러</a:t>
            </a:r>
            <a:r>
              <a:rPr lang="en-US" altLang="ko-KR"/>
              <a:t> </a:t>
            </a:r>
            <a:r>
              <a:rPr lang="ko-KR" altLang="en-US"/>
              <a:t>사항을</a:t>
            </a:r>
            <a:r>
              <a:rPr lang="en-US" altLang="ko-KR"/>
              <a:t> </a:t>
            </a:r>
            <a:r>
              <a:rPr lang="ko-KR" altLang="en-US"/>
              <a:t>나열</a:t>
            </a:r>
            <a:r>
              <a:rPr lang="en-US" altLang="ko-KR"/>
              <a:t> </a:t>
            </a:r>
            <a:r>
              <a:rPr lang="ko-KR" altLang="en-US"/>
              <a:t>한</a:t>
            </a:r>
            <a:r>
              <a:rPr lang="en-US" altLang="ko-KR"/>
              <a:t> </a:t>
            </a:r>
            <a:r>
              <a:rPr lang="ko-KR" altLang="en-US"/>
              <a:t>후</a:t>
            </a:r>
            <a:r>
              <a:rPr lang="en-US" altLang="ko-KR"/>
              <a:t> </a:t>
            </a:r>
            <a:r>
              <a:rPr lang="ko-KR" altLang="en-US"/>
              <a:t>펼침</a:t>
            </a:r>
            <a:r>
              <a:rPr lang="en-US" altLang="ko-KR"/>
              <a:t> </a:t>
            </a:r>
            <a:r>
              <a:rPr lang="ko-KR" altLang="en-US"/>
              <a:t>버튼을</a:t>
            </a:r>
            <a:r>
              <a:rPr lang="en-US" altLang="ko-KR"/>
              <a:t> </a:t>
            </a:r>
            <a:r>
              <a:rPr lang="ko-KR" altLang="en-US"/>
              <a:t>누르면</a:t>
            </a:r>
            <a:r>
              <a:rPr lang="en-US" altLang="ko-KR"/>
              <a:t> </a:t>
            </a:r>
            <a:r>
              <a:rPr lang="ko-KR" altLang="en-US"/>
              <a:t>자세한</a:t>
            </a:r>
            <a:r>
              <a:rPr lang="en-US" altLang="ko-KR"/>
              <a:t> </a:t>
            </a:r>
            <a:r>
              <a:rPr lang="ko-KR" altLang="en-US"/>
              <a:t>사항이</a:t>
            </a:r>
            <a:r>
              <a:rPr lang="en-US" altLang="ko-KR"/>
              <a:t> </a:t>
            </a:r>
            <a:r>
              <a:rPr lang="ko-KR" altLang="en-US"/>
              <a:t>나올</a:t>
            </a:r>
            <a:r>
              <a:rPr lang="en-US" altLang="ko-KR"/>
              <a:t> </a:t>
            </a:r>
            <a:r>
              <a:rPr lang="ko-KR" altLang="en-US"/>
              <a:t>수</a:t>
            </a:r>
            <a:r>
              <a:rPr lang="en-US" altLang="ko-KR"/>
              <a:t> </a:t>
            </a:r>
            <a:r>
              <a:rPr lang="ko-KR" altLang="en-US"/>
              <a:t>있도록</a:t>
            </a:r>
            <a:r>
              <a:rPr lang="en-US" altLang="ko-KR"/>
              <a:t> </a:t>
            </a:r>
            <a:r>
              <a:rPr lang="ko-KR" altLang="en-US"/>
              <a:t>할</a:t>
            </a:r>
            <a:r>
              <a:rPr lang="en-US" altLang="ko-KR"/>
              <a:t> </a:t>
            </a:r>
            <a:r>
              <a:rPr lang="ko-KR" altLang="en-US"/>
              <a:t>예정입니다</a:t>
            </a:r>
            <a:r>
              <a:rPr lang="en-US" altLang="ko-KR"/>
              <a:t>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380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latin typeface="Calibri"/>
                <a:ea typeface="Calibri"/>
                <a:cs typeface="Calibri"/>
              </a:rPr>
              <a:t>간단하게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헤더</a:t>
            </a:r>
            <a:r>
              <a:rPr lang="en-US" altLang="ko-KR">
                <a:latin typeface="Calibri"/>
                <a:ea typeface="Calibri"/>
                <a:cs typeface="Calibri"/>
              </a:rPr>
              <a:t>/GNB/</a:t>
            </a:r>
            <a:r>
              <a:rPr lang="en-US" altLang="ko-KR" err="1">
                <a:latin typeface="Calibri"/>
                <a:ea typeface="Calibri"/>
                <a:cs typeface="Calibri"/>
              </a:rPr>
              <a:t>푸터에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포함되는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내용을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훑고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넘어가기</a:t>
            </a: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보조메뉴에는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회원가입</a:t>
            </a:r>
            <a:r>
              <a:rPr lang="en-US" altLang="ko-KR">
                <a:latin typeface="Calibri"/>
                <a:ea typeface="Calibri"/>
                <a:cs typeface="Calibri"/>
              </a:rPr>
              <a:t>, </a:t>
            </a:r>
            <a:r>
              <a:rPr lang="en-US" altLang="ko-KR" err="1">
                <a:latin typeface="Calibri"/>
                <a:ea typeface="Calibri"/>
                <a:cs typeface="Calibri"/>
              </a:rPr>
              <a:t>로그인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버튼이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있고</a:t>
            </a:r>
            <a:r>
              <a:rPr lang="en-US" altLang="ko-KR">
                <a:latin typeface="Calibri"/>
                <a:ea typeface="Calibri"/>
                <a:cs typeface="Calibri"/>
              </a:rPr>
              <a:t> 이 </a:t>
            </a:r>
            <a:r>
              <a:rPr lang="en-US" altLang="ko-KR" err="1">
                <a:latin typeface="Calibri"/>
                <a:ea typeface="Calibri"/>
                <a:cs typeface="Calibri"/>
              </a:rPr>
              <a:t>부분은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로그인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성공시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사용자</a:t>
            </a:r>
            <a:r>
              <a:rPr lang="en-US" altLang="ko-KR">
                <a:latin typeface="Calibri"/>
                <a:ea typeface="Calibri"/>
                <a:cs typeface="Calibri"/>
              </a:rPr>
              <a:t> 이름을 </a:t>
            </a:r>
            <a:r>
              <a:rPr lang="en-US" altLang="ko-KR" err="1">
                <a:latin typeface="Calibri"/>
                <a:ea typeface="Calibri"/>
                <a:cs typeface="Calibri"/>
              </a:rPr>
              <a:t>표시하는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부분으로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바뀜</a:t>
            </a:r>
            <a:r>
              <a:rPr lang="en-US" altLang="ko-KR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메인메뉴에는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메인페이지로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연결되는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하나손해보험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로고</a:t>
            </a:r>
            <a:r>
              <a:rPr lang="en-US" altLang="ko-KR">
                <a:latin typeface="Calibri"/>
                <a:ea typeface="Calibri"/>
                <a:cs typeface="Calibri"/>
              </a:rPr>
              <a:t>, </a:t>
            </a:r>
            <a:r>
              <a:rPr lang="en-US" altLang="ko-KR" err="1">
                <a:latin typeface="Calibri"/>
                <a:ea typeface="Calibri"/>
                <a:cs typeface="Calibri"/>
              </a:rPr>
              <a:t>보험상품</a:t>
            </a:r>
            <a:r>
              <a:rPr lang="en-US" altLang="ko-KR">
                <a:latin typeface="Calibri"/>
                <a:ea typeface="Calibri"/>
                <a:cs typeface="Calibri"/>
              </a:rPr>
              <a:t>, </a:t>
            </a:r>
            <a:r>
              <a:rPr lang="en-US" altLang="ko-KR" err="1">
                <a:latin typeface="Calibri"/>
                <a:ea typeface="Calibri"/>
                <a:cs typeface="Calibri"/>
              </a:rPr>
              <a:t>보상</a:t>
            </a:r>
            <a:r>
              <a:rPr lang="en-US" altLang="ko-KR">
                <a:latin typeface="Calibri"/>
                <a:ea typeface="Calibri"/>
                <a:cs typeface="Calibri"/>
              </a:rPr>
              <a:t>, </a:t>
            </a:r>
            <a:r>
              <a:rPr lang="en-US" altLang="ko-KR" err="1">
                <a:latin typeface="Calibri"/>
                <a:ea typeface="Calibri"/>
                <a:cs typeface="Calibri"/>
              </a:rPr>
              <a:t>고객센터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버튼으로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이루어져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있음</a:t>
            </a:r>
          </a:p>
          <a:p>
            <a:r>
              <a:rPr lang="en-US" altLang="ko-KR" err="1">
                <a:latin typeface="Calibri"/>
                <a:ea typeface="Calibri"/>
                <a:cs typeface="Calibri"/>
              </a:rPr>
              <a:t>사이드바는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사진등록</a:t>
            </a:r>
            <a:r>
              <a:rPr lang="en-US" altLang="ko-KR">
                <a:latin typeface="Calibri"/>
                <a:ea typeface="Calibri"/>
                <a:cs typeface="Calibri"/>
              </a:rPr>
              <a:t>, </a:t>
            </a:r>
            <a:r>
              <a:rPr lang="en-US" altLang="ko-KR" err="1">
                <a:latin typeface="Calibri"/>
                <a:ea typeface="Calibri"/>
                <a:cs typeface="Calibri"/>
              </a:rPr>
              <a:t>이메일상담</a:t>
            </a:r>
            <a:r>
              <a:rPr lang="en-US" altLang="ko-KR">
                <a:latin typeface="Calibri"/>
                <a:ea typeface="Calibri"/>
                <a:cs typeface="Calibri"/>
              </a:rPr>
              <a:t>, </a:t>
            </a:r>
            <a:r>
              <a:rPr lang="en-US" altLang="ko-KR" err="1">
                <a:latin typeface="Calibri"/>
                <a:ea typeface="Calibri"/>
                <a:cs typeface="Calibri"/>
              </a:rPr>
              <a:t>보험료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계산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기능으로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이루어져</a:t>
            </a:r>
            <a:r>
              <a:rPr lang="en-US" altLang="ko-KR">
                <a:latin typeface="Calibri"/>
                <a:ea typeface="Calibri"/>
                <a:cs typeface="Calibri"/>
              </a:rPr>
              <a:t> 있고 화면 스크롤 시 화면과 </a:t>
            </a:r>
            <a:r>
              <a:rPr lang="en-US" altLang="ko-KR" err="1">
                <a:latin typeface="Calibri"/>
                <a:ea typeface="Calibri"/>
                <a:cs typeface="Calibri"/>
              </a:rPr>
              <a:t>함께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수직으로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움직임</a:t>
            </a:r>
          </a:p>
          <a:p>
            <a:r>
              <a:rPr lang="en-US" altLang="ko-KR">
                <a:latin typeface="Calibri"/>
                <a:ea typeface="Calibri"/>
                <a:cs typeface="Calibri"/>
              </a:rPr>
              <a:t>각 </a:t>
            </a:r>
            <a:r>
              <a:rPr lang="en-US" altLang="ko-KR" err="1">
                <a:latin typeface="Calibri"/>
                <a:ea typeface="Calibri"/>
                <a:cs typeface="Calibri"/>
              </a:rPr>
              <a:t>기능은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이후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설명</a:t>
            </a:r>
            <a:r>
              <a:rPr lang="en-US" altLang="ko-KR">
                <a:latin typeface="Calibri"/>
                <a:ea typeface="Calibri"/>
                <a:cs typeface="Calibri"/>
              </a:rPr>
              <a:t> </a:t>
            </a:r>
            <a:r>
              <a:rPr lang="en-US" altLang="ko-KR" err="1">
                <a:latin typeface="Calibri"/>
                <a:ea typeface="Calibri"/>
                <a:cs typeface="Calibri"/>
              </a:rPr>
              <a:t>예정</a:t>
            </a:r>
          </a:p>
          <a:p>
            <a:endParaRPr lang="en-US" altLang="ko-KR">
              <a:latin typeface="Calibri"/>
              <a:ea typeface="Calibri"/>
              <a:cs typeface="Calibri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0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endParaRPr lang="ko-KR" altLang="en-US">
              <a:latin typeface="맑은 고딕"/>
              <a:ea typeface="맑은 고딕"/>
            </a:endParaRPr>
          </a:p>
          <a:p>
            <a:pPr>
              <a:buFont typeface="Arial"/>
              <a:buChar char="•"/>
            </a:pPr>
            <a:r>
              <a:rPr lang="ko-KR" altLang="en-US">
                <a:latin typeface="맑은 고딕"/>
                <a:ea typeface="맑은 고딕"/>
              </a:rPr>
              <a:t>GNB 서브 메뉴는 각 </a:t>
            </a:r>
            <a:r>
              <a:rPr lang="ko-KR" altLang="en-US" err="1">
                <a:latin typeface="맑은 고딕"/>
                <a:ea typeface="맑은 고딕"/>
              </a:rPr>
              <a:t>메인메뉴에</a:t>
            </a:r>
            <a:r>
              <a:rPr lang="ko-KR" altLang="en-US">
                <a:latin typeface="맑은 고딕"/>
                <a:ea typeface="맑은 고딕"/>
              </a:rPr>
              <a:t> 마우스를 가져가면 서브메뉴가 드롭다운 되는 식으로 구현합니다.</a:t>
            </a:r>
          </a:p>
          <a:p>
            <a:pPr>
              <a:buFont typeface="Arial"/>
              <a:buChar char="•"/>
            </a:pPr>
            <a:r>
              <a:rPr lang="ko-KR" altLang="en-US">
                <a:latin typeface="맑은 고딕"/>
                <a:ea typeface="맑은 고딕"/>
              </a:rPr>
              <a:t>단 저희 조는 개발 기간 이슈로 모든 페이지를 구현하지 않고 </a:t>
            </a:r>
            <a:r>
              <a:rPr lang="ko-KR">
                <a:latin typeface="맑은 고딕"/>
                <a:ea typeface="맑은 고딕"/>
              </a:rPr>
              <a:t>보험상품 1 - 하나 슬기로운 자녀생활보험 - </a:t>
            </a:r>
            <a:r>
              <a:rPr lang="ko-KR" b="1">
                <a:latin typeface="맑은 고딕"/>
                <a:ea typeface="맑은 고딕"/>
              </a:rPr>
              <a:t>재영</a:t>
            </a:r>
            <a:endParaRPr lang="ko-KR" altLang="en-US">
              <a:latin typeface="맑은 고딕"/>
              <a:ea typeface="맑은 고딕"/>
            </a:endParaRPr>
          </a:p>
          <a:p>
            <a:pPr>
              <a:buFont typeface="Arial"/>
              <a:buChar char="•"/>
            </a:pPr>
            <a:r>
              <a:rPr lang="ko-KR">
                <a:latin typeface="맑은 고딕"/>
                <a:ea typeface="맑은 고딕"/>
              </a:rPr>
              <a:t>보험상품 2 - 하나 가득담은 치아 보험 - </a:t>
            </a:r>
            <a:r>
              <a:rPr lang="ko-KR" b="1">
                <a:latin typeface="맑은 고딕"/>
                <a:ea typeface="맑은 고딕"/>
              </a:rPr>
              <a:t>재영</a:t>
            </a:r>
            <a:endParaRPr lang="ko-KR">
              <a:latin typeface="맑은 고딕"/>
              <a:ea typeface="맑은 고딕"/>
            </a:endParaRPr>
          </a:p>
          <a:p>
            <a:pPr>
              <a:buFont typeface="Arial"/>
              <a:buChar char="•"/>
            </a:pPr>
            <a:r>
              <a:rPr lang="ko-KR">
                <a:latin typeface="맑은 고딕"/>
                <a:ea typeface="맑은 고딕"/>
              </a:rPr>
              <a:t>보험상품 3 - 하나 가득담은 운전자보험 - </a:t>
            </a:r>
            <a:r>
              <a:rPr lang="ko-KR" b="1">
                <a:latin typeface="맑은 고딕"/>
                <a:ea typeface="맑은 고딕"/>
              </a:rPr>
              <a:t>민재</a:t>
            </a:r>
            <a:endParaRPr lang="ko-KR">
              <a:latin typeface="맑은 고딕"/>
              <a:ea typeface="맑은 고딕"/>
            </a:endParaRPr>
          </a:p>
          <a:p>
            <a:pPr>
              <a:buFont typeface="Arial"/>
              <a:buChar char="•"/>
            </a:pPr>
            <a:r>
              <a:rPr lang="ko-KR">
                <a:latin typeface="맑은 고딕"/>
                <a:ea typeface="맑은 고딕"/>
              </a:rPr>
              <a:t>보험상품 4 - 하나 국내여행 보험(단체용) </a:t>
            </a:r>
            <a:r>
              <a:rPr lang="ko-KR" b="1">
                <a:latin typeface="맑은 고딕"/>
                <a:ea typeface="맑은 고딕"/>
              </a:rPr>
              <a:t>민재</a:t>
            </a:r>
            <a:endParaRPr lang="ko-KR">
              <a:latin typeface="맑은 고딕"/>
              <a:ea typeface="맑은 고딕"/>
            </a:endParaRPr>
          </a:p>
          <a:p>
            <a:pPr marL="228600" indent="-228600">
              <a:buAutoNum type="arabicParenR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661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마지막으로 </a:t>
            </a:r>
            <a:r>
              <a:rPr lang="ko-KR" altLang="en-US" err="1">
                <a:latin typeface="맑은 고딕"/>
                <a:ea typeface="맑은 고딕"/>
              </a:rPr>
              <a:t>푸터는</a:t>
            </a:r>
            <a:r>
              <a:rPr lang="ko-KR" altLang="en-US">
                <a:latin typeface="맑은 고딕"/>
                <a:ea typeface="맑은 고딕"/>
              </a:rPr>
              <a:t> 회사명, 사업자등록번호, 회사 주소 등 메인 정보</a:t>
            </a:r>
          </a:p>
          <a:p>
            <a:r>
              <a:rPr lang="ko-KR" altLang="en-US">
                <a:latin typeface="맑은 고딕"/>
                <a:ea typeface="맑은 고딕"/>
              </a:rPr>
              <a:t>수상 내역</a:t>
            </a:r>
          </a:p>
          <a:p>
            <a:r>
              <a:rPr lang="ko-KR" altLang="en-US">
                <a:latin typeface="맑은 고딕"/>
                <a:ea typeface="맑은 고딕"/>
              </a:rPr>
              <a:t>회사 관련 홈페이지 링크 이미지로 구성됩니다. 헤더/GNB/</a:t>
            </a:r>
            <a:r>
              <a:rPr lang="ko-KR" altLang="en-US" err="1">
                <a:latin typeface="맑은 고딕"/>
                <a:ea typeface="맑은 고딕"/>
              </a:rPr>
              <a:t>푸터는</a:t>
            </a:r>
            <a:r>
              <a:rPr lang="ko-KR" altLang="en-US">
                <a:latin typeface="맑은 고딕"/>
                <a:ea typeface="맑은 고딕"/>
              </a:rPr>
              <a:t> 모든 페이지에  공통적으로 적용됩니다.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012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우선 회원가입은 휴대폰 번호로 본인인증을 하는 것에서 시작합니다. </a:t>
            </a:r>
          </a:p>
          <a:p>
            <a:r>
              <a:rPr lang="ko-KR" altLang="en-US">
                <a:latin typeface="맑은 고딕"/>
                <a:ea typeface="맑은 고딕"/>
              </a:rPr>
              <a:t>실제로 서버와 </a:t>
            </a:r>
            <a:r>
              <a:rPr lang="ko-KR" altLang="en-US" err="1">
                <a:latin typeface="맑은 고딕"/>
                <a:ea typeface="맑은 고딕"/>
              </a:rPr>
              <a:t>DB를</a:t>
            </a:r>
            <a:r>
              <a:rPr lang="ko-KR" altLang="en-US">
                <a:latin typeface="맑은 고딕"/>
                <a:ea typeface="맑은 고딕"/>
              </a:rPr>
              <a:t> 이용해 구현하게 된다면 </a:t>
            </a:r>
            <a:r>
              <a:rPr lang="ko-KR" altLang="en-US" err="1">
                <a:latin typeface="맑은 고딕"/>
                <a:ea typeface="맑은 고딕"/>
              </a:rPr>
              <a:t>Open</a:t>
            </a:r>
            <a:r>
              <a:rPr lang="ko-KR" altLang="en-US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API를</a:t>
            </a:r>
            <a:r>
              <a:rPr lang="ko-KR" altLang="en-US">
                <a:latin typeface="맑은 고딕"/>
                <a:ea typeface="맑은 고딕"/>
              </a:rPr>
              <a:t> 사용해 실제 문자인증을 진행하는 방식으로 시도하고 싶지만 우선 인증 요청 시 JS 단에서 난수를 생성하고 그 난수를 입력하면 인증 완료로 처리하는 식으로 구성할 예정입니다. </a:t>
            </a:r>
          </a:p>
          <a:p>
            <a:r>
              <a:rPr lang="ko-KR" altLang="en-US">
                <a:latin typeface="맑은 고딕"/>
                <a:ea typeface="맑은 고딕"/>
              </a:rPr>
              <a:t>이후 다른 방법을 찾으면 좀 더 신뢰성 있는 방법으로 </a:t>
            </a:r>
            <a:r>
              <a:rPr lang="ko-KR" altLang="en-US" err="1">
                <a:latin typeface="맑은 고딕"/>
                <a:ea typeface="맑은 고딕"/>
              </a:rPr>
              <a:t>리팩토링</a:t>
            </a:r>
            <a:r>
              <a:rPr lang="ko-KR" altLang="en-US">
                <a:latin typeface="맑은 고딕"/>
                <a:ea typeface="맑은 고딕"/>
              </a:rPr>
              <a:t> 할 예정입니다.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300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현재 서버 없이 </a:t>
            </a:r>
            <a:r>
              <a:rPr lang="ko-KR" altLang="en-US" err="1">
                <a:latin typeface="맑은 고딕"/>
                <a:ea typeface="맑은 고딕"/>
              </a:rPr>
              <a:t>javascript</a:t>
            </a:r>
            <a:r>
              <a:rPr lang="ko-KR" altLang="en-US">
                <a:latin typeface="맑은 고딕"/>
                <a:ea typeface="맑은 고딕"/>
              </a:rPr>
              <a:t> 만으로 SMS </a:t>
            </a:r>
            <a:r>
              <a:rPr lang="ko-KR" altLang="en-US" err="1">
                <a:latin typeface="맑은 고딕"/>
                <a:ea typeface="맑은 고딕"/>
              </a:rPr>
              <a:t>Open</a:t>
            </a:r>
            <a:r>
              <a:rPr lang="ko-KR" altLang="en-US">
                <a:latin typeface="맑은 고딕"/>
                <a:ea typeface="맑은 고딕"/>
              </a:rPr>
              <a:t> API 이용할 수 있는 방법을 </a:t>
            </a:r>
            <a:r>
              <a:rPr lang="ko-KR" altLang="en-US" err="1">
                <a:latin typeface="맑은 고딕"/>
                <a:ea typeface="맑은 고딕"/>
              </a:rPr>
              <a:t>못찾음</a:t>
            </a:r>
            <a:r>
              <a:rPr lang="ko-KR" altLang="en-US">
                <a:latin typeface="맑은 고딕"/>
                <a:ea typeface="맑은 고딕"/>
              </a:rPr>
              <a:t> </a:t>
            </a:r>
          </a:p>
          <a:p>
            <a:r>
              <a:rPr lang="ko-KR" altLang="en-US">
                <a:latin typeface="맑은 고딕"/>
                <a:ea typeface="맑은 고딕"/>
              </a:rPr>
              <a:t>구현 예정 방법: 인증 </a:t>
            </a:r>
            <a:r>
              <a:rPr lang="ko-KR" altLang="en-US" err="1">
                <a:latin typeface="맑은 고딕"/>
                <a:ea typeface="맑은 고딕"/>
              </a:rPr>
              <a:t>요청시</a:t>
            </a:r>
            <a:r>
              <a:rPr lang="ko-KR" altLang="en-US">
                <a:latin typeface="맑은 고딕"/>
                <a:ea typeface="맑은 고딕"/>
              </a:rPr>
              <a:t> 난수 발생 -&gt; 난수와 일치하는 숫자 입력 시 인증 완료 처리</a:t>
            </a:r>
          </a:p>
          <a:p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54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앞의 모든 유효성 검사를 통과 후 정상적으로 인증 요청이 된다면 인증번호 발송 완료 창을 띄웁니다.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044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앞에서 언급한 난수 인증번호를 입력하면 본인인증이 완료되었다는 창이 뜨고 확인을 누르면 정보 입력 창으로 넘어갑니다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D622A-0B6B-4B18-AFD5-E942AA2A47C2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9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9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0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2" r="2153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ctrTitle" hasCustomPrompt="1"/>
          </p:nvPr>
        </p:nvSpPr>
        <p:spPr>
          <a:xfrm>
            <a:off x="1391022" y="1700808"/>
            <a:ext cx="6442298" cy="648072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제목</a:t>
            </a:r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91022" y="3861048"/>
            <a:ext cx="4354066" cy="1320552"/>
          </a:xfrm>
        </p:spPr>
        <p:txBody>
          <a:bodyPr>
            <a:normAutofit/>
          </a:bodyPr>
          <a:lstStyle>
            <a:lvl1pPr marL="171450" indent="-171450" algn="l">
              <a:buFont typeface="Arial" panose="020B0604020202020204" pitchFamily="34" charset="0"/>
              <a:buChar char="•"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내용</a:t>
            </a:r>
          </a:p>
        </p:txBody>
      </p:sp>
      <p:sp>
        <p:nvSpPr>
          <p:cNvPr id="9" name="텍스트 개체 틀 13"/>
          <p:cNvSpPr>
            <a:spLocks noGrp="1"/>
          </p:cNvSpPr>
          <p:nvPr>
            <p:ph type="body" sz="quarter" idx="10" hasCustomPrompt="1"/>
          </p:nvPr>
        </p:nvSpPr>
        <p:spPr>
          <a:xfrm>
            <a:off x="1390898" y="2420888"/>
            <a:ext cx="6442422" cy="360040"/>
          </a:xfrm>
        </p:spPr>
        <p:txBody>
          <a:bodyPr>
            <a:noAutofit/>
          </a:bodyPr>
          <a:lstStyle>
            <a:lvl1pPr marL="0" indent="0">
              <a:buNone/>
              <a:defRPr lang="ko-KR" altLang="en-US" sz="18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lvl="0"/>
            <a:r>
              <a:rPr lang="ko-KR" altLang="en-US"/>
              <a:t>부제목 </a:t>
            </a:r>
          </a:p>
        </p:txBody>
      </p:sp>
    </p:spTree>
    <p:extLst>
      <p:ext uri="{BB962C8B-B14F-4D97-AF65-F5344CB8AC3E}">
        <p14:creationId xmlns:p14="http://schemas.microsoft.com/office/powerpoint/2010/main" val="3538655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위쪽 모서리 6"/>
          <p:cNvSpPr/>
          <p:nvPr userDrawn="1"/>
        </p:nvSpPr>
        <p:spPr bwMode="auto">
          <a:xfrm rot="5400000">
            <a:off x="5423979" y="1251234"/>
            <a:ext cx="2232248" cy="6731796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>
              <a:lumMod val="6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r"/>
            <a:endParaRPr lang="ko-KR" altLang="en-US" sz="10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3440832" y="4436773"/>
            <a:ext cx="6336704" cy="360719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4800" b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lvl="0"/>
            <a:r>
              <a:rPr lang="ko-KR" altLang="en-US"/>
              <a:t>제목을 넣으세요</a:t>
            </a:r>
          </a:p>
        </p:txBody>
      </p:sp>
    </p:spTree>
    <p:extLst>
      <p:ext uri="{BB962C8B-B14F-4D97-AF65-F5344CB8AC3E}">
        <p14:creationId xmlns:p14="http://schemas.microsoft.com/office/powerpoint/2010/main" val="358521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42"/>
          <p:cNvSpPr/>
          <p:nvPr userDrawn="1"/>
        </p:nvSpPr>
        <p:spPr>
          <a:xfrm>
            <a:off x="-1" y="-1"/>
            <a:ext cx="7762163" cy="3165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75" algn="l"/>
              </a:tabLst>
            </a:pPr>
            <a:endParaRPr lang="ko-KR" altLang="en-US" sz="1100" b="1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모서리가 둥근 직사각형 165"/>
          <p:cNvSpPr/>
          <p:nvPr userDrawn="1"/>
        </p:nvSpPr>
        <p:spPr>
          <a:xfrm>
            <a:off x="7762163" y="-1"/>
            <a:ext cx="2143836" cy="3165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3" name="모서리가 둥근 직사각형 42"/>
          <p:cNvSpPr/>
          <p:nvPr userDrawn="1"/>
        </p:nvSpPr>
        <p:spPr>
          <a:xfrm>
            <a:off x="43520" y="28575"/>
            <a:ext cx="7690424" cy="288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438275" algn="l"/>
              </a:tabLst>
            </a:pPr>
            <a:endParaRPr lang="ko-KR" altLang="en-US" sz="1100" b="1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6" name="직선 연결선 15"/>
          <p:cNvCxnSpPr>
            <a:cxnSpLocks/>
          </p:cNvCxnSpPr>
          <p:nvPr userDrawn="1"/>
        </p:nvCxnSpPr>
        <p:spPr>
          <a:xfrm>
            <a:off x="7762519" y="0"/>
            <a:ext cx="0" cy="316574"/>
          </a:xfrm>
          <a:prstGeom prst="line">
            <a:avLst/>
          </a:prstGeom>
          <a:ln w="3175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 userDrawn="1"/>
        </p:nvCxnSpPr>
        <p:spPr>
          <a:xfrm>
            <a:off x="7762519" y="315416"/>
            <a:ext cx="0" cy="6542584"/>
          </a:xfrm>
          <a:prstGeom prst="line">
            <a:avLst/>
          </a:prstGeom>
          <a:ln w="3175">
            <a:solidFill>
              <a:srgbClr val="7F7F7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23"/>
          <p:cNvSpPr>
            <a:spLocks noGrp="1"/>
          </p:cNvSpPr>
          <p:nvPr>
            <p:ph type="body" sz="quarter" idx="10"/>
          </p:nvPr>
        </p:nvSpPr>
        <p:spPr>
          <a:xfrm>
            <a:off x="1" y="329"/>
            <a:ext cx="7545288" cy="315913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ko-KR" altLang="en-US" sz="1100" b="0" dirty="0"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</a:lstStyle>
          <a:p>
            <a:pPr marL="0" lvl="0"/>
            <a:endParaRPr lang="ko-KR" alt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7762162" y="-1"/>
            <a:ext cx="2143837" cy="306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R="0" lvl="0" indent="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1">
                <a:solidFill>
                  <a:schemeClr val="lt1"/>
                </a:solidFill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lt1"/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lt1"/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lt1"/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 altLang="ko-KR" b="0">
                <a:latin typeface="맑은 고딕" pitchFamily="50" charset="-127"/>
                <a:ea typeface="맑은 고딕" pitchFamily="50" charset="-127"/>
                <a:cs typeface="맑은 고딕 Semilight" panose="020B0502040204020203" pitchFamily="50" charset="-127"/>
              </a:rPr>
              <a:t>Description</a:t>
            </a:r>
            <a:endParaRPr lang="ko-KR" altLang="en-US" b="0">
              <a:latin typeface="맑은 고딕" pitchFamily="50" charset="-127"/>
              <a:ea typeface="맑은 고딕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917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E5D338-1F28-EB3A-455C-D22D525F6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776EAB-D222-CF7A-09DC-598E4288F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BBBCA-4E40-F436-1634-67F02672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9F887-979D-6C03-17CE-8B49C5CF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8C094C-0A7A-7174-C131-E8DF261E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329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CDF5B-9EAA-A219-186C-DBD17532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96C700-E761-D7C9-612C-2F4872C52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2220F9-AF88-5E8B-ADA2-E92845D1C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1D8CF0-4E76-CD33-E47F-143258B47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EAD37E-D1CE-B576-A626-3F79AB17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9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E93EF-2C40-6BA0-FD7B-A1B7056CB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B4630A-CA61-943D-417A-39AF11196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A8A9E-CF5F-BD95-B314-141E09BD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E48305-13F9-C96F-F552-3066CEC3E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D8FCC9-60DD-BBFD-CB0D-25AF5668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4379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76227-A846-EB9B-9199-3A9A37DD9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C50CDB-78F5-601D-F0D7-11A248D22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25977-EB47-265D-D1E8-24BDF402A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861EA-45FF-52C6-DA42-95BA794C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F96AB9-4322-81DF-191A-1AECADE4D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1D4494-816E-E634-8A28-E5F0FE52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57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5C121-7C60-A0A6-6CA1-0AC8BA103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2EF6A4-4CDB-472C-BA32-D4D75B799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2D41A6-3E05-BFCE-82D9-FF823455D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75C9F3-9343-6C82-2518-F6DADF0CC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A7A70B-D5F0-C7E5-F001-9F7E5EF80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57BC750-A333-1160-CA86-A26B50861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6ABE3D-6C63-C94A-04B4-6BA316E32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0ADEE5-240B-CF94-E72E-96A2FDF9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306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580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5550F-84B9-0F66-FFE4-48E03F39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96AA0C-7E6C-70B7-8B77-DA0AC7DD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9DA093-2E26-3F80-A4B6-B379B590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D780A8-27B5-0366-5447-AEF15CDFD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110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8B3FE4-32BB-B054-57AE-27FE318B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C72883-B5D3-1631-FE2F-7ED8881B8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5713E-1F80-1C8B-3818-6D41F4CD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505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846870-042A-0CA9-9EDF-DD3988AAC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CB8A2-330A-4DBC-CAFC-674B9AF6F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B9CD70-918D-32D2-A643-826DD8FD7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E46D1A-511F-B7A2-6A1F-B25BF2682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5505BC-1DFD-9333-CA51-313634AF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ED29C4-7C1B-49C9-F6B6-BC64D1609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5447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FFBAF-3F6B-38F0-3EA3-1306BB80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626832-D297-3EDC-5E70-72EBF018E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65718F-4290-4680-AE28-986FE1ABD2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1E7036-FE15-A122-37D6-46AC42A8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97E52C-51C0-2E3E-787D-DDC0E9627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73632-B8BA-DD45-3016-63E526B1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305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57964-71C6-D3AC-DBE9-474510C4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4DBA64-0311-9866-5AD1-D9E2358D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E0D988-DD85-B317-5C8D-700DA35D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AE99C-DF6D-90EF-7303-DD92C955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E803C0-7916-ABC6-4890-36DCAC68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911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01FA5-3B62-C3C0-672B-C5B299A1F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522758-42E3-5E04-07F7-71116CF7C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27845F-2BCF-7B80-496F-DAA2C459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295A28-40C8-D0BC-07BA-11DFE883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5E54C5-26B5-702F-C0BA-1FE70757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38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/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0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1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7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0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34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4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3BB787-EC88-5893-F380-EF9D991E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5D03EF-6C53-C737-4D7F-66602B755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2367E0-019E-D6C4-E5E6-226E76D99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62DA9-E307-41B0-8B24-F9215DAFD701}" type="datetimeFigureOut">
              <a:rPr lang="ko-KR" altLang="en-US" smtClean="0"/>
              <a:t>2023-05-10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F5DFCE-C64E-E48F-8379-9D82815AA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BE3940-FD03-8E32-C3FA-AD1F9F6141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39C54-648E-4094-A263-790694D9E0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1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6">
            <a:extLst>
              <a:ext uri="{FF2B5EF4-FFF2-40B4-BE49-F238E27FC236}">
                <a16:creationId xmlns:a16="http://schemas.microsoft.com/office/drawing/2014/main" id="{432393C7-159E-A17F-AF81-EE5203C4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236" y="3251877"/>
            <a:ext cx="1266651" cy="12573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5EC6672A-3995-E810-EADD-7F19B20FB4FC}"/>
              </a:ext>
            </a:extLst>
          </p:cNvPr>
          <p:cNvSpPr/>
          <p:nvPr/>
        </p:nvSpPr>
        <p:spPr>
          <a:xfrm>
            <a:off x="363311" y="1375222"/>
            <a:ext cx="2570008" cy="2606816"/>
          </a:xfrm>
          <a:prstGeom prst="ellipse">
            <a:avLst/>
          </a:prstGeom>
          <a:noFill/>
          <a:ln w="139700">
            <a:solidFill>
              <a:srgbClr val="0095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E8B5791-CE5D-4F39-9600-95532BE30FEF}"/>
              </a:ext>
            </a:extLst>
          </p:cNvPr>
          <p:cNvSpPr/>
          <p:nvPr/>
        </p:nvSpPr>
        <p:spPr>
          <a:xfrm>
            <a:off x="3481126" y="5504768"/>
            <a:ext cx="1787950" cy="1800224"/>
          </a:xfrm>
          <a:prstGeom prst="ellipse">
            <a:avLst/>
          </a:prstGeom>
          <a:solidFill>
            <a:srgbClr val="1BFF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DCC6AC6-C1FF-8396-E6EA-39E78D064846}"/>
              </a:ext>
            </a:extLst>
          </p:cNvPr>
          <p:cNvSpPr/>
          <p:nvPr/>
        </p:nvSpPr>
        <p:spPr>
          <a:xfrm>
            <a:off x="3135260" y="5152683"/>
            <a:ext cx="2400342" cy="2314575"/>
          </a:xfrm>
          <a:prstGeom prst="ellipse">
            <a:avLst/>
          </a:prstGeom>
          <a:noFill/>
          <a:ln w="57150">
            <a:solidFill>
              <a:srgbClr val="1BFFC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5">
            <a:extLst>
              <a:ext uri="{FF2B5EF4-FFF2-40B4-BE49-F238E27FC236}">
                <a16:creationId xmlns:a16="http://schemas.microsoft.com/office/drawing/2014/main" id="{68CCD62C-204A-F9AC-FA9B-ACAB278E8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079" y="3066081"/>
            <a:ext cx="5567501" cy="1887145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230B8A1B-7AAB-C7D3-16A7-FD7B2DDA3B8C}"/>
              </a:ext>
            </a:extLst>
          </p:cNvPr>
          <p:cNvSpPr/>
          <p:nvPr/>
        </p:nvSpPr>
        <p:spPr>
          <a:xfrm>
            <a:off x="3689228" y="-238806"/>
            <a:ext cx="1151164" cy="1138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AB3992F-D13E-D1D1-5F19-997AD7C9E1A2}"/>
              </a:ext>
            </a:extLst>
          </p:cNvPr>
          <p:cNvSpPr/>
          <p:nvPr/>
        </p:nvSpPr>
        <p:spPr>
          <a:xfrm rot="-2760000">
            <a:off x="540354" y="6142075"/>
            <a:ext cx="1812425" cy="600075"/>
          </a:xfrm>
          <a:prstGeom prst="round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5AF1480-3EF2-448D-AE8B-DFCB1D67BA30}"/>
              </a:ext>
            </a:extLst>
          </p:cNvPr>
          <p:cNvSpPr/>
          <p:nvPr/>
        </p:nvSpPr>
        <p:spPr>
          <a:xfrm>
            <a:off x="-832542" y="2755446"/>
            <a:ext cx="2645337" cy="2694215"/>
          </a:xfrm>
          <a:prstGeom prst="ellipse">
            <a:avLst/>
          </a:prstGeom>
          <a:solidFill>
            <a:srgbClr val="E7FB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73FA02EE-E17D-559A-90E0-143F117B2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271" y="2301404"/>
            <a:ext cx="2599968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6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33E029-9152-A319-2B3C-1A58221775AA}"/>
              </a:ext>
            </a:extLst>
          </p:cNvPr>
          <p:cNvSpPr/>
          <p:nvPr/>
        </p:nvSpPr>
        <p:spPr>
          <a:xfrm>
            <a:off x="2217936" y="1408213"/>
            <a:ext cx="7674763" cy="5154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7E3DC2-6A90-CC42-2BB6-5815673B0608}"/>
              </a:ext>
            </a:extLst>
          </p:cNvPr>
          <p:cNvSpPr/>
          <p:nvPr/>
        </p:nvSpPr>
        <p:spPr>
          <a:xfrm>
            <a:off x="-1420239" y="675502"/>
            <a:ext cx="5622106" cy="2132522"/>
          </a:xfrm>
          <a:prstGeom prst="round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400">
                <a:ea typeface="맑은 고딕"/>
                <a:cs typeface="Calibri"/>
              </a:rPr>
              <a:t>          회원가입</a:t>
            </a:r>
            <a:endParaRPr lang="ko-KR" altLang="en-US" sz="440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FD9F8-ABD5-9DD4-5245-F5DE2189B6EA}"/>
              </a:ext>
            </a:extLst>
          </p:cNvPr>
          <p:cNvSpPr txBox="1"/>
          <p:nvPr/>
        </p:nvSpPr>
        <p:spPr>
          <a:xfrm>
            <a:off x="5701707" y="1840891"/>
            <a:ext cx="5139979" cy="38318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1.본인 인증</a:t>
            </a:r>
            <a:endParaRPr lang="ko-KR" sz="2500"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2.정보 입력</a:t>
            </a:r>
            <a:endParaRPr lang="ko-KR" altLang="en-US" sz="2500"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9020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회원가입 &gt; 본인인증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3C3DB7-A9DF-8D4E-D7D7-8CE1EA6EAB0A}"/>
              </a:ext>
            </a:extLst>
          </p:cNvPr>
          <p:cNvSpPr txBox="1"/>
          <p:nvPr/>
        </p:nvSpPr>
        <p:spPr>
          <a:xfrm>
            <a:off x="10322034" y="1599413"/>
            <a:ext cx="22222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sz="1100" b="1">
              <a:ea typeface="맑은 고딕"/>
            </a:endParaRPr>
          </a:p>
        </p:txBody>
      </p:sp>
      <p:pic>
        <p:nvPicPr>
          <p:cNvPr id="3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9ADFEB19-2538-62DB-C3A6-8E4660C6F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6" t="5962" r="21609" b="65202"/>
          <a:stretch/>
        </p:blipFill>
        <p:spPr>
          <a:xfrm>
            <a:off x="234632" y="523253"/>
            <a:ext cx="7351933" cy="201311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C989F5-294C-41AE-33F6-38B64B3B2274}"/>
              </a:ext>
            </a:extLst>
          </p:cNvPr>
          <p:cNvSpPr/>
          <p:nvPr/>
        </p:nvSpPr>
        <p:spPr>
          <a:xfrm>
            <a:off x="1944801" y="211552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pic>
        <p:nvPicPr>
          <p:cNvPr id="5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B0834244-D0BD-6B0A-1C79-25743BE3B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08" t="37687" r="44587" b="29336"/>
          <a:stretch/>
        </p:blipFill>
        <p:spPr>
          <a:xfrm>
            <a:off x="3198134" y="2698750"/>
            <a:ext cx="1421707" cy="1956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2D4DB-BF5A-4738-B24C-165F28EB712E}"/>
              </a:ext>
            </a:extLst>
          </p:cNvPr>
          <p:cNvSpPr txBox="1"/>
          <p:nvPr/>
        </p:nvSpPr>
        <p:spPr>
          <a:xfrm>
            <a:off x="7775408" y="318836"/>
            <a:ext cx="1586671" cy="27715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900" b="1" dirty="0">
                <a:latin typeface="맑은 고딕"/>
                <a:ea typeface="맑은 고딕"/>
              </a:rPr>
              <a:t>[1] 주민등록번호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</a:rPr>
              <a:t>생년월일 6글자 제한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</a:rPr>
              <a:t>6글자 넘어가면 </a:t>
            </a:r>
            <a:r>
              <a:rPr lang="ko-KR" altLang="en-US" sz="900" dirty="0">
                <a:latin typeface="맑은 고딕"/>
                <a:ea typeface="맑은 고딕"/>
              </a:rPr>
              <a:t>다음 칸으로</a:t>
            </a:r>
            <a:r>
              <a:rPr lang="ko-KR" sz="900" dirty="0">
                <a:latin typeface="맑은 고딕"/>
                <a:ea typeface="맑은 고딕"/>
              </a:rPr>
              <a:t> 커서 이동</a:t>
            </a:r>
            <a:endParaRPr lang="ko-KR" sz="900" dirty="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</a:rPr>
              <a:t>주민번호 뒷자리 패스워드 표시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</a:rPr>
              <a:t>주민번호 형식이 맞지</a:t>
            </a:r>
            <a:r>
              <a:rPr lang="ko-KR" sz="900" dirty="0">
                <a:latin typeface="맑은 고딕"/>
                <a:ea typeface="맑은 고딕"/>
              </a:rPr>
              <a:t> 않으면 </a:t>
            </a:r>
            <a:r>
              <a:rPr lang="ko-KR" sz="900" dirty="0" err="1">
                <a:latin typeface="맑은 고딕"/>
                <a:ea typeface="맑은 고딕"/>
              </a:rPr>
              <a:t>alert</a:t>
            </a:r>
            <a:r>
              <a:rPr lang="ko-KR" sz="900" dirty="0">
                <a:latin typeface="맑은 고딕"/>
                <a:ea typeface="맑은 고딕"/>
              </a:rPr>
              <a:t> 창 띄우기</a:t>
            </a:r>
            <a:endParaRPr lang="ko-KR" sz="900" dirty="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ea typeface="맑은 고딕"/>
              </a:rPr>
              <a:t>마우스로 입력 가능</a:t>
            </a:r>
            <a:endParaRPr lang="ko-KR" altLang="en-US" sz="900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55782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회원가입 &gt; 본인인증</a:t>
            </a:r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BE022A9E-16B8-47E7-3CE4-86FCBE0FF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84" t="14815" r="37190" b="14815"/>
          <a:stretch/>
        </p:blipFill>
        <p:spPr>
          <a:xfrm>
            <a:off x="2259987" y="949096"/>
            <a:ext cx="3739965" cy="495576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3E63E20-F125-6B8A-122D-580F26E09C74}"/>
              </a:ext>
            </a:extLst>
          </p:cNvPr>
          <p:cNvSpPr/>
          <p:nvPr/>
        </p:nvSpPr>
        <p:spPr>
          <a:xfrm>
            <a:off x="2261699" y="104751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3B3396-A4D6-355C-EDBC-8CFD5D49A8C8}"/>
              </a:ext>
            </a:extLst>
          </p:cNvPr>
          <p:cNvSpPr/>
          <p:nvPr/>
        </p:nvSpPr>
        <p:spPr bwMode="auto">
          <a:xfrm>
            <a:off x="2192357" y="1576637"/>
            <a:ext cx="3740729" cy="38849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DF6AC6-6475-9B97-DCC2-84BCD91A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68" t="23398" r="54405" b="71412"/>
          <a:stretch/>
        </p:blipFill>
        <p:spPr>
          <a:xfrm>
            <a:off x="3399470" y="1549930"/>
            <a:ext cx="1316201" cy="402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D54779-632E-30A2-0457-53E2EE8DCDB8}"/>
              </a:ext>
            </a:extLst>
          </p:cNvPr>
          <p:cNvSpPr txBox="1"/>
          <p:nvPr/>
        </p:nvSpPr>
        <p:spPr>
          <a:xfrm>
            <a:off x="7775408" y="318836"/>
            <a:ext cx="1836767" cy="3181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</a:rPr>
              <a:t>[2]</a:t>
            </a:r>
            <a:r>
              <a:rPr lang="ko-KR" altLang="en-US" sz="900" b="1">
                <a:latin typeface="맑은 고딕"/>
                <a:ea typeface="맑은 고딕"/>
              </a:rPr>
              <a:t> </a:t>
            </a:r>
            <a:r>
              <a:rPr lang="ko-KR" sz="900" b="1">
                <a:latin typeface="맑은 고딕"/>
                <a:ea typeface="맑은 고딕"/>
              </a:rPr>
              <a:t>휴대폰 인증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모든 칸 필수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생년월일 칸 : 주민번호 입력 시 </a:t>
            </a:r>
            <a:r>
              <a:rPr lang="ko-KR" altLang="en-US" sz="900">
                <a:latin typeface="맑은 고딕"/>
                <a:ea typeface="맑은 고딕"/>
              </a:rPr>
              <a:t>입력한</a:t>
            </a:r>
            <a:r>
              <a:rPr lang="ko-KR" sz="900">
                <a:latin typeface="맑은 고딕"/>
                <a:ea typeface="맑은 고딕"/>
              </a:rPr>
              <a:t> 생년월일 자동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번호 숫자 아니면 입력 안되게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전체 </a:t>
            </a:r>
            <a:r>
              <a:rPr lang="ko-KR" altLang="en-US" sz="900">
                <a:latin typeface="맑은 고딕"/>
                <a:ea typeface="맑은 고딕"/>
              </a:rPr>
              <a:t>동의 필수</a:t>
            </a:r>
            <a:endParaRPr lang="ko-KR" sz="90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인증 누르면 입력 칸 등장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실패 시 </a:t>
            </a:r>
            <a:r>
              <a:rPr lang="ko-KR" sz="900" err="1">
                <a:latin typeface="맑은 고딕"/>
                <a:ea typeface="맑은 고딕"/>
              </a:rPr>
              <a:t>alert</a:t>
            </a:r>
            <a:r>
              <a:rPr lang="ko-KR" sz="900">
                <a:ea typeface="맑은 고딕"/>
              </a:rPr>
              <a:t> 띄우고 처음으로 </a:t>
            </a:r>
            <a:r>
              <a:rPr lang="ko-KR" sz="900">
                <a:latin typeface="맑은 고딕"/>
                <a:ea typeface="맑은 고딕"/>
              </a:rPr>
              <a:t>이동</a:t>
            </a:r>
            <a:endParaRPr lang="ko-KR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238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회원가입 &gt; 휴대폰 인증</a:t>
            </a:r>
            <a:endParaRPr lang="ko-KR" altLang="en-US"/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0B838C-5314-646F-7F96-C82EE27CA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63" t="14438" r="36997" b="14438"/>
          <a:stretch/>
        </p:blipFill>
        <p:spPr>
          <a:xfrm>
            <a:off x="2269619" y="945879"/>
            <a:ext cx="3732734" cy="4956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19522D-F188-EE8C-FF78-D770031C097F}"/>
              </a:ext>
            </a:extLst>
          </p:cNvPr>
          <p:cNvSpPr txBox="1"/>
          <p:nvPr/>
        </p:nvSpPr>
        <p:spPr>
          <a:xfrm>
            <a:off x="7775408" y="318836"/>
            <a:ext cx="1836767" cy="3181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</a:rPr>
              <a:t>[2]</a:t>
            </a:r>
            <a:r>
              <a:rPr lang="ko-KR" altLang="en-US" sz="900" b="1">
                <a:latin typeface="맑은 고딕"/>
                <a:ea typeface="맑은 고딕"/>
              </a:rPr>
              <a:t> </a:t>
            </a:r>
            <a:r>
              <a:rPr lang="ko-KR" sz="900" b="1">
                <a:latin typeface="맑은 고딕"/>
                <a:ea typeface="맑은 고딕"/>
              </a:rPr>
              <a:t>휴대폰 인증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모든 칸 필수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생년월일 칸 : 주민번호 입력 시 </a:t>
            </a:r>
            <a:r>
              <a:rPr lang="ko-KR" altLang="en-US" sz="900">
                <a:latin typeface="맑은 고딕"/>
                <a:ea typeface="맑은 고딕"/>
              </a:rPr>
              <a:t>입력한</a:t>
            </a:r>
            <a:r>
              <a:rPr lang="ko-KR" sz="900">
                <a:latin typeface="맑은 고딕"/>
                <a:ea typeface="맑은 고딕"/>
              </a:rPr>
              <a:t> 생년월일 자동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번호 숫자 아니면 입력 안되게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전체 </a:t>
            </a:r>
            <a:r>
              <a:rPr lang="ko-KR" altLang="en-US" sz="900">
                <a:latin typeface="맑은 고딕"/>
                <a:ea typeface="맑은 고딕"/>
              </a:rPr>
              <a:t>동의 필수</a:t>
            </a:r>
            <a:endParaRPr lang="ko-KR" sz="90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인증 누르면 입력 칸 등장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실패 시 </a:t>
            </a:r>
            <a:r>
              <a:rPr lang="ko-KR" sz="900" err="1">
                <a:latin typeface="맑은 고딕"/>
                <a:ea typeface="맑은 고딕"/>
              </a:rPr>
              <a:t>alert</a:t>
            </a:r>
            <a:r>
              <a:rPr lang="ko-KR" sz="900">
                <a:ea typeface="맑은 고딕"/>
              </a:rPr>
              <a:t> 띄우고 처음으로 </a:t>
            </a:r>
            <a:r>
              <a:rPr lang="ko-KR" sz="900">
                <a:latin typeface="맑은 고딕"/>
                <a:ea typeface="맑은 고딕"/>
              </a:rPr>
              <a:t>이동</a:t>
            </a:r>
            <a:endParaRPr lang="ko-KR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C365B4C-EBC2-644B-E2CA-190AB907208C}"/>
              </a:ext>
            </a:extLst>
          </p:cNvPr>
          <p:cNvSpPr/>
          <p:nvPr/>
        </p:nvSpPr>
        <p:spPr>
          <a:xfrm>
            <a:off x="2295317" y="104751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5787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회원가입 &gt; 휴대폰 인증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FE406-431C-9DD6-0D91-FBC36492EDD7}"/>
              </a:ext>
            </a:extLst>
          </p:cNvPr>
          <p:cNvSpPr txBox="1"/>
          <p:nvPr/>
        </p:nvSpPr>
        <p:spPr>
          <a:xfrm>
            <a:off x="7775408" y="318836"/>
            <a:ext cx="1836767" cy="3181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</a:rPr>
              <a:t>[2]</a:t>
            </a:r>
            <a:r>
              <a:rPr lang="ko-KR" altLang="en-US" sz="900" b="1">
                <a:latin typeface="맑은 고딕"/>
                <a:ea typeface="맑은 고딕"/>
              </a:rPr>
              <a:t> </a:t>
            </a:r>
            <a:r>
              <a:rPr lang="ko-KR" sz="900" b="1">
                <a:latin typeface="맑은 고딕"/>
                <a:ea typeface="맑은 고딕"/>
              </a:rPr>
              <a:t>휴대폰 인증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모든 칸 필수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생년월일 칸 : 주민번호 입력 시 </a:t>
            </a:r>
            <a:r>
              <a:rPr lang="ko-KR" altLang="en-US" sz="900">
                <a:latin typeface="맑은 고딕"/>
                <a:ea typeface="맑은 고딕"/>
              </a:rPr>
              <a:t>입력한</a:t>
            </a:r>
            <a:r>
              <a:rPr lang="ko-KR" sz="900">
                <a:latin typeface="맑은 고딕"/>
                <a:ea typeface="맑은 고딕"/>
              </a:rPr>
              <a:t> 생년월일 자동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번호 숫자 아니면 입력 안되게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전체 </a:t>
            </a:r>
            <a:r>
              <a:rPr lang="ko-KR" altLang="en-US" sz="900">
                <a:latin typeface="맑은 고딕"/>
                <a:ea typeface="맑은 고딕"/>
              </a:rPr>
              <a:t>동의 필수</a:t>
            </a:r>
            <a:endParaRPr lang="ko-KR" sz="90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인증 누르면 입력 칸 등장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실패 시 </a:t>
            </a:r>
            <a:r>
              <a:rPr lang="ko-KR" sz="900" err="1">
                <a:latin typeface="맑은 고딕"/>
                <a:ea typeface="맑은 고딕"/>
              </a:rPr>
              <a:t>alert</a:t>
            </a:r>
            <a:r>
              <a:rPr lang="ko-KR" sz="900">
                <a:ea typeface="맑은 고딕"/>
              </a:rPr>
              <a:t> 띄우고 처음으로 </a:t>
            </a:r>
            <a:r>
              <a:rPr lang="ko-KR" sz="900">
                <a:latin typeface="맑은 고딕"/>
                <a:ea typeface="맑은 고딕"/>
              </a:rPr>
              <a:t>이동</a:t>
            </a:r>
            <a:endParaRPr lang="ko-KR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  <p:pic>
        <p:nvPicPr>
          <p:cNvPr id="1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8C2540-96F5-6A0E-C200-100816C80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63" t="14438" r="36997" b="14438"/>
          <a:stretch/>
        </p:blipFill>
        <p:spPr>
          <a:xfrm>
            <a:off x="2269619" y="945879"/>
            <a:ext cx="3732734" cy="4956430"/>
          </a:xfrm>
          <a:prstGeom prst="rect">
            <a:avLst/>
          </a:prstGeom>
        </p:spPr>
      </p:pic>
      <p:pic>
        <p:nvPicPr>
          <p:cNvPr id="3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B69950CE-C661-20AE-953A-643B87C5A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14" t="39036" r="39114" b="38258"/>
          <a:stretch/>
        </p:blipFill>
        <p:spPr>
          <a:xfrm>
            <a:off x="2595734" y="2651963"/>
            <a:ext cx="3103158" cy="157681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8DC7174C-DD2A-91E7-72AA-5E54BC25FE03}"/>
              </a:ext>
            </a:extLst>
          </p:cNvPr>
          <p:cNvSpPr/>
          <p:nvPr/>
        </p:nvSpPr>
        <p:spPr>
          <a:xfrm>
            <a:off x="2295317" y="104751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2420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회원가입 &gt; 정보입력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3C3DB7-A9DF-8D4E-D7D7-8CE1EA6EAB0A}"/>
              </a:ext>
            </a:extLst>
          </p:cNvPr>
          <p:cNvSpPr txBox="1"/>
          <p:nvPr/>
        </p:nvSpPr>
        <p:spPr>
          <a:xfrm>
            <a:off x="10593238" y="641905"/>
            <a:ext cx="2222281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1100">
              <a:ea typeface="맑은 고딕"/>
              <a:cs typeface="Calibri" panose="020F0502020204030204"/>
            </a:endParaRPr>
          </a:p>
          <a:p>
            <a:endParaRPr lang="ko-KR"/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027F8FA-17B6-5C74-2809-44CCB4C55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06" t="10736" r="20245" b="6442"/>
          <a:stretch/>
        </p:blipFill>
        <p:spPr>
          <a:xfrm>
            <a:off x="289191" y="522445"/>
            <a:ext cx="7317970" cy="492151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5479E86C-936A-BEA1-ADBD-E05C3F842FE3}"/>
              </a:ext>
            </a:extLst>
          </p:cNvPr>
          <p:cNvSpPr/>
          <p:nvPr/>
        </p:nvSpPr>
        <p:spPr>
          <a:xfrm>
            <a:off x="667537" y="24727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4794D-E940-20B2-CBDF-8A48485D141E}"/>
              </a:ext>
            </a:extLst>
          </p:cNvPr>
          <p:cNvSpPr txBox="1"/>
          <p:nvPr/>
        </p:nvSpPr>
        <p:spPr>
          <a:xfrm>
            <a:off x="7775408" y="318836"/>
            <a:ext cx="1836767" cy="40127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  <a:cs typeface="Calibri"/>
              </a:rPr>
              <a:t>[3]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 정보입력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맑은 고딕"/>
                <a:ea typeface="맑은 고딕"/>
                <a:cs typeface="Calibri"/>
              </a:rPr>
              <a:t>이름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,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 </a:t>
            </a:r>
            <a:r>
              <a:rPr lang="ko-KR" sz="900">
                <a:latin typeface="맑은 고딕"/>
                <a:ea typeface="맑은 고딕"/>
                <a:cs typeface="Calibri"/>
              </a:rPr>
              <a:t>생년월일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,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 성별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,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 휴대폰번호</a:t>
            </a:r>
            <a:r>
              <a:rPr lang="ko-KR" sz="900">
                <a:latin typeface="맑은 고딕"/>
                <a:ea typeface="맑은 고딕"/>
                <a:cs typeface="Calibri"/>
              </a:rPr>
              <a:t> 자동 입력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맑은 고딕"/>
                <a:ea typeface="맑은 고딕"/>
                <a:cs typeface="Calibri"/>
              </a:rPr>
              <a:t>생년월일 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yyyy.mm.dd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 형식</a:t>
            </a:r>
            <a:endParaRPr lang="ko-KR" sz="900">
              <a:latin typeface="맑은 고딕"/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맑은 고딕"/>
                <a:ea typeface="맑은 고딕"/>
                <a:cs typeface="Calibri"/>
              </a:rPr>
              <a:t>자동입력은 임의 </a:t>
            </a:r>
            <a:r>
              <a:rPr lang="ko-KR" sz="900">
                <a:latin typeface="맑은 고딕"/>
                <a:ea typeface="맑은 고딕"/>
                <a:cs typeface="Calibri"/>
              </a:rPr>
              <a:t>입력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 못하게 </a:t>
            </a:r>
            <a:r>
              <a:rPr lang="ko-KR" altLang="en-US" sz="900" err="1">
                <a:latin typeface="맑은 고딕"/>
                <a:ea typeface="맑은 고딕"/>
                <a:cs typeface="Calibri"/>
              </a:rPr>
              <a:t>막아놓기</a:t>
            </a:r>
            <a:endParaRPr lang="ko-KR" sz="900">
              <a:latin typeface="맑은 고딕"/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맑은 고딕"/>
                <a:ea typeface="맑은 고딕"/>
                <a:cs typeface="Calibri"/>
              </a:rPr>
              <a:t>이메일 주소 </a:t>
            </a:r>
            <a:r>
              <a:rPr lang="ko-KR" sz="900">
                <a:latin typeface="맑은 고딕"/>
                <a:ea typeface="맑은 고딕"/>
                <a:cs typeface="Calibri"/>
              </a:rPr>
              <a:t>입력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 </a:t>
            </a:r>
            <a:endParaRPr lang="ko-KR" sz="900">
              <a:latin typeface="맑은 고딕"/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맑은 고딕"/>
                <a:ea typeface="맑은 고딕"/>
                <a:cs typeface="Calibri"/>
              </a:rPr>
              <a:t>이메일 아이디에 한글이면 유효성 검사 </a:t>
            </a:r>
            <a:r>
              <a:rPr lang="ko-KR" sz="900">
                <a:latin typeface="맑은 고딕"/>
                <a:ea typeface="맑은 고딕"/>
                <a:cs typeface="Calibri"/>
              </a:rPr>
              <a:t>실패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 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(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이메일 형식을 </a:t>
            </a:r>
            <a:r>
              <a:rPr lang="ko-KR" altLang="en-US" sz="900" err="1">
                <a:latin typeface="맑은 고딕"/>
                <a:ea typeface="맑은 고딕"/>
                <a:cs typeface="Calibri"/>
              </a:rPr>
              <a:t>잘못입력하셨습니다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.)</a:t>
            </a:r>
            <a:endParaRPr lang="ko-KR" altLang="en-US" sz="90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  <a:cs typeface="Calibri"/>
              </a:rPr>
              <a:t>[5] 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성공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맑은 고딕"/>
                <a:ea typeface="맑은 고딕"/>
                <a:cs typeface="Calibri"/>
              </a:rPr>
              <a:t>성공 화면 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+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 </a:t>
            </a:r>
            <a:r>
              <a:rPr lang="ko-KR" altLang="en-US" sz="900">
                <a:latin typeface="맑은 고딕"/>
                <a:ea typeface="맑은 고딕"/>
              </a:rPr>
              <a:t>로그인 창</a:t>
            </a:r>
            <a:r>
              <a:rPr lang="ko-KR" sz="900">
                <a:latin typeface="맑은 고딕"/>
                <a:ea typeface="맑은 고딕"/>
                <a:cs typeface="Calibri"/>
              </a:rPr>
              <a:t> 이동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 버튼</a:t>
            </a: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187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회원가입 &gt; 성공</a:t>
            </a:r>
            <a:endParaRPr lang="ko-KR" altLang="en-US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8973694-D1CF-F3BD-54E9-5A3CCB922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72" t="17877" r="20552" b="16201"/>
          <a:stretch/>
        </p:blipFill>
        <p:spPr>
          <a:xfrm>
            <a:off x="269455" y="560921"/>
            <a:ext cx="7273668" cy="434943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1A08146-215F-BE40-907C-0C6E540AFDE7}"/>
              </a:ext>
            </a:extLst>
          </p:cNvPr>
          <p:cNvSpPr/>
          <p:nvPr/>
        </p:nvSpPr>
        <p:spPr>
          <a:xfrm>
            <a:off x="3559236" y="145163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FC3CA-7CB1-A333-2264-0F8A345DC0AA}"/>
              </a:ext>
            </a:extLst>
          </p:cNvPr>
          <p:cNvSpPr txBox="1"/>
          <p:nvPr/>
        </p:nvSpPr>
        <p:spPr>
          <a:xfrm>
            <a:off x="7775408" y="318836"/>
            <a:ext cx="1836767" cy="1727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  <a:cs typeface="Calibri"/>
              </a:rPr>
              <a:t>[4]</a:t>
            </a:r>
            <a:r>
              <a:rPr lang="ko-KR" sz="900" b="1">
                <a:latin typeface="맑은 고딕"/>
                <a:ea typeface="맑은 고딕"/>
                <a:cs typeface="Calibri"/>
              </a:rPr>
              <a:t> 성공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맑은 고딕"/>
                <a:ea typeface="맑은 고딕"/>
                <a:cs typeface="Calibri"/>
              </a:rPr>
              <a:t>성공 화면 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+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 로그인 창 이동 버튼</a:t>
            </a:r>
            <a:endParaRPr lang="ko-KR" sz="90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0529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33E029-9152-A319-2B3C-1A58221775AA}"/>
              </a:ext>
            </a:extLst>
          </p:cNvPr>
          <p:cNvSpPr/>
          <p:nvPr/>
        </p:nvSpPr>
        <p:spPr>
          <a:xfrm>
            <a:off x="2217936" y="1408213"/>
            <a:ext cx="7674763" cy="5154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7E3DC2-6A90-CC42-2BB6-5815673B0608}"/>
              </a:ext>
            </a:extLst>
          </p:cNvPr>
          <p:cNvSpPr/>
          <p:nvPr/>
        </p:nvSpPr>
        <p:spPr>
          <a:xfrm>
            <a:off x="-1420239" y="675502"/>
            <a:ext cx="5622106" cy="2132522"/>
          </a:xfrm>
          <a:prstGeom prst="round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400">
                <a:ea typeface="맑은 고딕"/>
                <a:cs typeface="Calibri"/>
              </a:rPr>
              <a:t>          로그인</a:t>
            </a:r>
            <a:endParaRPr lang="ko-KR" altLang="en-US" sz="440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3E346-7470-59DF-1276-10CC62E897D5}"/>
              </a:ext>
            </a:extLst>
          </p:cNvPr>
          <p:cNvSpPr txBox="1"/>
          <p:nvPr/>
        </p:nvSpPr>
        <p:spPr>
          <a:xfrm>
            <a:off x="5701707" y="1840891"/>
            <a:ext cx="5139979" cy="22929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1.본인 인증</a:t>
            </a:r>
            <a:endParaRPr lang="ko-KR" sz="2500"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7291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로그인 &gt; 본인인증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3C3DB7-A9DF-8D4E-D7D7-8CE1EA6EAB0A}"/>
              </a:ext>
            </a:extLst>
          </p:cNvPr>
          <p:cNvSpPr txBox="1"/>
          <p:nvPr/>
        </p:nvSpPr>
        <p:spPr>
          <a:xfrm>
            <a:off x="10322034" y="1599413"/>
            <a:ext cx="22222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sz="1100" b="1">
              <a:ea typeface="맑은 고딕"/>
            </a:endParaRPr>
          </a:p>
        </p:txBody>
      </p:sp>
      <p:pic>
        <p:nvPicPr>
          <p:cNvPr id="3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9ADFEB19-2538-62DB-C3A6-8E4660C6F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6" t="5962" r="21609" b="65202"/>
          <a:stretch/>
        </p:blipFill>
        <p:spPr>
          <a:xfrm>
            <a:off x="234632" y="523253"/>
            <a:ext cx="7351933" cy="201311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2C989F5-294C-41AE-33F6-38B64B3B2274}"/>
              </a:ext>
            </a:extLst>
          </p:cNvPr>
          <p:cNvSpPr/>
          <p:nvPr/>
        </p:nvSpPr>
        <p:spPr>
          <a:xfrm>
            <a:off x="1944801" y="211552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pic>
        <p:nvPicPr>
          <p:cNvPr id="5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B0834244-D0BD-6B0A-1C79-25743BE3B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08" t="37687" r="44587" b="29336"/>
          <a:stretch/>
        </p:blipFill>
        <p:spPr>
          <a:xfrm>
            <a:off x="3198134" y="2698750"/>
            <a:ext cx="1421707" cy="1956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2D4DB-BF5A-4738-B24C-165F28EB712E}"/>
              </a:ext>
            </a:extLst>
          </p:cNvPr>
          <p:cNvSpPr txBox="1"/>
          <p:nvPr/>
        </p:nvSpPr>
        <p:spPr>
          <a:xfrm>
            <a:off x="7775408" y="318836"/>
            <a:ext cx="1586671" cy="29740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900" b="1">
                <a:latin typeface="맑은 고딕"/>
                <a:ea typeface="맑은 고딕"/>
              </a:rPr>
              <a:t>[1] 주민등록번호 입력</a:t>
            </a: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생년월일 6글자 제한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6글자 넘어가면 </a:t>
            </a:r>
            <a:r>
              <a:rPr lang="ko-KR" sz="900" err="1">
                <a:latin typeface="맑은 고딕"/>
                <a:ea typeface="맑은 고딕"/>
              </a:rPr>
              <a:t>다음칸으로</a:t>
            </a:r>
            <a:r>
              <a:rPr lang="ko-KR" sz="900">
                <a:latin typeface="맑은 고딕"/>
                <a:ea typeface="맑은 고딕"/>
              </a:rPr>
              <a:t> 커서 이동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주민번호 뒷자리 패스워드 표시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맑은 고딕"/>
                <a:ea typeface="맑은 고딕"/>
              </a:rPr>
              <a:t>주민번호 형식이 맞지</a:t>
            </a:r>
            <a:r>
              <a:rPr lang="ko-KR" sz="900">
                <a:latin typeface="맑은 고딕"/>
                <a:ea typeface="맑은 고딕"/>
              </a:rPr>
              <a:t> 않으면 </a:t>
            </a:r>
            <a:r>
              <a:rPr lang="ko-KR" sz="900" err="1">
                <a:latin typeface="맑은 고딕"/>
                <a:ea typeface="맑은 고딕"/>
              </a:rPr>
              <a:t>alert</a:t>
            </a:r>
            <a:r>
              <a:rPr lang="ko-KR" sz="900">
                <a:latin typeface="맑은 고딕"/>
                <a:ea typeface="맑은 고딕"/>
              </a:rPr>
              <a:t> 창 띄우기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ea typeface="맑은 고딕"/>
              </a:rPr>
              <a:t>마우스로 입력 가능</a:t>
            </a:r>
            <a:endParaRPr lang="ko-KR" altLang="en-US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2950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로그인 &gt; 본인인증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3C3DB7-A9DF-8D4E-D7D7-8CE1EA6EAB0A}"/>
              </a:ext>
            </a:extLst>
          </p:cNvPr>
          <p:cNvSpPr txBox="1"/>
          <p:nvPr/>
        </p:nvSpPr>
        <p:spPr>
          <a:xfrm>
            <a:off x="10126306" y="1045121"/>
            <a:ext cx="2222281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Calibri"/>
              <a:buChar char="-"/>
            </a:pPr>
            <a:endParaRPr lang="ko-KR" altLang="en-US" sz="1100">
              <a:ea typeface="맑은 고딕"/>
            </a:endParaRPr>
          </a:p>
          <a:p>
            <a:pPr marL="171450" indent="-171450">
              <a:buFont typeface="Calibri"/>
              <a:buChar char="-"/>
            </a:pPr>
            <a:endParaRPr lang="ko-KR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BE022A9E-16B8-47E7-3CE4-86FCBE0FF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84" t="14815" r="37190" b="14815"/>
          <a:stretch/>
        </p:blipFill>
        <p:spPr>
          <a:xfrm>
            <a:off x="2259987" y="949096"/>
            <a:ext cx="3739965" cy="495576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3E63E20-F125-6B8A-122D-580F26E09C74}"/>
              </a:ext>
            </a:extLst>
          </p:cNvPr>
          <p:cNvSpPr/>
          <p:nvPr/>
        </p:nvSpPr>
        <p:spPr>
          <a:xfrm>
            <a:off x="2261699" y="104751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3B3396-A4D6-355C-EDBC-8CFD5D49A8C8}"/>
              </a:ext>
            </a:extLst>
          </p:cNvPr>
          <p:cNvSpPr/>
          <p:nvPr/>
        </p:nvSpPr>
        <p:spPr bwMode="auto">
          <a:xfrm>
            <a:off x="2192357" y="1576637"/>
            <a:ext cx="3740729" cy="388491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DF6AC6-6475-9B97-DCC2-84BCD91A1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4" t="23312" r="54317" b="70968"/>
          <a:stretch/>
        </p:blipFill>
        <p:spPr>
          <a:xfrm>
            <a:off x="3401129" y="1551785"/>
            <a:ext cx="1321111" cy="444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0976F5-96AB-49D2-E0A8-9C187076EB08}"/>
              </a:ext>
            </a:extLst>
          </p:cNvPr>
          <p:cNvSpPr txBox="1"/>
          <p:nvPr/>
        </p:nvSpPr>
        <p:spPr>
          <a:xfrm>
            <a:off x="7775408" y="318836"/>
            <a:ext cx="1836767" cy="3181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</a:rPr>
              <a:t>[2]</a:t>
            </a:r>
            <a:r>
              <a:rPr lang="ko-KR" altLang="en-US" sz="900" b="1">
                <a:latin typeface="맑은 고딕"/>
                <a:ea typeface="맑은 고딕"/>
              </a:rPr>
              <a:t> </a:t>
            </a:r>
            <a:r>
              <a:rPr lang="ko-KR" sz="900" b="1">
                <a:latin typeface="맑은 고딕"/>
                <a:ea typeface="맑은 고딕"/>
              </a:rPr>
              <a:t>휴대폰 인증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모든 칸 필수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생년월일 칸 : 주민번호 입력 시 </a:t>
            </a:r>
            <a:r>
              <a:rPr lang="ko-KR" altLang="en-US" sz="900">
                <a:latin typeface="맑은 고딕"/>
                <a:ea typeface="맑은 고딕"/>
              </a:rPr>
              <a:t>입력한</a:t>
            </a:r>
            <a:r>
              <a:rPr lang="ko-KR" sz="900">
                <a:latin typeface="맑은 고딕"/>
                <a:ea typeface="맑은 고딕"/>
              </a:rPr>
              <a:t> 생년월일 자동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번호 숫자 아니면 입력 안되게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전체 </a:t>
            </a:r>
            <a:r>
              <a:rPr lang="ko-KR" altLang="en-US" sz="900">
                <a:latin typeface="맑은 고딕"/>
                <a:ea typeface="맑은 고딕"/>
              </a:rPr>
              <a:t>동의 필수</a:t>
            </a:r>
            <a:endParaRPr lang="ko-KR" sz="90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인증 누르면 입력 칸 등장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실패 시 </a:t>
            </a:r>
            <a:r>
              <a:rPr lang="ko-KR" sz="900" err="1">
                <a:latin typeface="맑은 고딕"/>
                <a:ea typeface="맑은 고딕"/>
              </a:rPr>
              <a:t>alert</a:t>
            </a:r>
            <a:r>
              <a:rPr lang="ko-KR" sz="900">
                <a:ea typeface="맑은 고딕"/>
              </a:rPr>
              <a:t> 띄우고 처음으로 </a:t>
            </a:r>
            <a:r>
              <a:rPr lang="ko-KR" sz="900">
                <a:latin typeface="맑은 고딕"/>
                <a:ea typeface="맑은 고딕"/>
              </a:rPr>
              <a:t>이동</a:t>
            </a:r>
            <a:endParaRPr lang="ko-KR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8931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33E029-9152-A319-2B3C-1A58221775AA}"/>
              </a:ext>
            </a:extLst>
          </p:cNvPr>
          <p:cNvSpPr/>
          <p:nvPr/>
        </p:nvSpPr>
        <p:spPr>
          <a:xfrm>
            <a:off x="2476728" y="1293194"/>
            <a:ext cx="7674763" cy="5154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B7626-2816-B6E5-B0E1-4FEFB076AC7A}"/>
              </a:ext>
            </a:extLst>
          </p:cNvPr>
          <p:cNvSpPr txBox="1"/>
          <p:nvPr/>
        </p:nvSpPr>
        <p:spPr>
          <a:xfrm>
            <a:off x="5557933" y="1481457"/>
            <a:ext cx="5139979" cy="46012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500" dirty="0">
                <a:ea typeface="맑은 고딕"/>
              </a:rPr>
              <a:t>기획 의도/ 과제 목표</a:t>
            </a:r>
            <a:endParaRPr lang="ko-KR" sz="2500" dirty="0"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r>
              <a:rPr lang="ko-KR" altLang="en-US" sz="2500" dirty="0">
                <a:ea typeface="맑은 고딕"/>
              </a:rPr>
              <a:t>2.   역할 분배 </a:t>
            </a:r>
            <a:endParaRPr lang="ko-KR" altLang="en-US" sz="2500" dirty="0">
              <a:ea typeface="맑은 고딕"/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r>
              <a:rPr lang="ko-KR" altLang="en-US" sz="2500" dirty="0">
                <a:ea typeface="맑은 고딕"/>
                <a:cs typeface="Calibri" panose="020F0502020204030204"/>
              </a:rPr>
              <a:t>3.   일정</a:t>
            </a:r>
          </a:p>
          <a:p>
            <a:pPr>
              <a:lnSpc>
                <a:spcPct val="200000"/>
              </a:lnSpc>
            </a:pPr>
            <a:r>
              <a:rPr lang="ko-KR" altLang="en-US" sz="2500" dirty="0">
                <a:ea typeface="맑은 고딕"/>
                <a:cs typeface="Calibri" panose="020F0502020204030204"/>
              </a:rPr>
              <a:t>4.   세부 일정</a:t>
            </a:r>
          </a:p>
          <a:p>
            <a:pPr>
              <a:lnSpc>
                <a:spcPct val="200000"/>
              </a:lnSpc>
            </a:pPr>
            <a:r>
              <a:rPr lang="ko-KR" altLang="en-US" sz="2500" dirty="0">
                <a:ea typeface="맑은 고딕"/>
                <a:cs typeface="Calibri" panose="020F0502020204030204"/>
              </a:rPr>
              <a:t>5.   화면 정의서</a:t>
            </a: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 panose="020F0502020204030204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7E3DC2-6A90-CC42-2BB6-5815673B0608}"/>
              </a:ext>
            </a:extLst>
          </p:cNvPr>
          <p:cNvSpPr/>
          <p:nvPr/>
        </p:nvSpPr>
        <p:spPr>
          <a:xfrm>
            <a:off x="-1420239" y="675502"/>
            <a:ext cx="5622106" cy="2132522"/>
          </a:xfrm>
          <a:prstGeom prst="round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400" dirty="0">
                <a:ea typeface="맑은 고딕"/>
                <a:cs typeface="Calibri"/>
              </a:rPr>
              <a:t>          목차</a:t>
            </a:r>
            <a:endParaRPr lang="ko-KR" altLang="en-US" sz="4400" dirty="0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8831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로그인 &gt; 본인인증</a:t>
            </a:r>
            <a:endParaRPr lang="ko-KR" altLang="en-US"/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0B838C-5314-646F-7F96-C82EE27CA2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63" t="14438" r="36997" b="14438"/>
          <a:stretch/>
        </p:blipFill>
        <p:spPr>
          <a:xfrm>
            <a:off x="2269619" y="945879"/>
            <a:ext cx="3732734" cy="4956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19522D-F188-EE8C-FF78-D770031C097F}"/>
              </a:ext>
            </a:extLst>
          </p:cNvPr>
          <p:cNvSpPr txBox="1"/>
          <p:nvPr/>
        </p:nvSpPr>
        <p:spPr>
          <a:xfrm>
            <a:off x="7775408" y="318836"/>
            <a:ext cx="1836767" cy="3181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</a:rPr>
              <a:t>[2]</a:t>
            </a:r>
            <a:r>
              <a:rPr lang="ko-KR" altLang="en-US" sz="900" b="1">
                <a:latin typeface="맑은 고딕"/>
                <a:ea typeface="맑은 고딕"/>
              </a:rPr>
              <a:t> </a:t>
            </a:r>
            <a:r>
              <a:rPr lang="ko-KR" sz="900" b="1">
                <a:latin typeface="맑은 고딕"/>
                <a:ea typeface="맑은 고딕"/>
              </a:rPr>
              <a:t>휴대폰 인증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모든 칸 필수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생년월일 칸 : 주민번호 입력 시 </a:t>
            </a:r>
            <a:r>
              <a:rPr lang="ko-KR" altLang="en-US" sz="900">
                <a:latin typeface="맑은 고딕"/>
                <a:ea typeface="맑은 고딕"/>
              </a:rPr>
              <a:t>입력한</a:t>
            </a:r>
            <a:r>
              <a:rPr lang="ko-KR" sz="900">
                <a:latin typeface="맑은 고딕"/>
                <a:ea typeface="맑은 고딕"/>
              </a:rPr>
              <a:t> 생년월일 자동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번호 숫자 아니면 입력 안되게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전체 </a:t>
            </a:r>
            <a:r>
              <a:rPr lang="ko-KR" altLang="en-US" sz="900">
                <a:latin typeface="맑은 고딕"/>
                <a:ea typeface="맑은 고딕"/>
              </a:rPr>
              <a:t>동의 필수</a:t>
            </a:r>
            <a:endParaRPr lang="ko-KR" sz="90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인증 누르면 입력 칸 등장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실패 시 </a:t>
            </a:r>
            <a:r>
              <a:rPr lang="ko-KR" sz="900" err="1">
                <a:latin typeface="맑은 고딕"/>
                <a:ea typeface="맑은 고딕"/>
              </a:rPr>
              <a:t>alert</a:t>
            </a:r>
            <a:r>
              <a:rPr lang="ko-KR" sz="900">
                <a:ea typeface="맑은 고딕"/>
              </a:rPr>
              <a:t> 띄우고 처음으로 </a:t>
            </a:r>
            <a:r>
              <a:rPr lang="ko-KR" sz="900">
                <a:latin typeface="맑은 고딕"/>
                <a:ea typeface="맑은 고딕"/>
              </a:rPr>
              <a:t>이동</a:t>
            </a:r>
            <a:endParaRPr lang="ko-KR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24572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로그인 &gt; 본인인증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FE406-431C-9DD6-0D91-FBC36492EDD7}"/>
              </a:ext>
            </a:extLst>
          </p:cNvPr>
          <p:cNvSpPr txBox="1"/>
          <p:nvPr/>
        </p:nvSpPr>
        <p:spPr>
          <a:xfrm>
            <a:off x="7775408" y="318836"/>
            <a:ext cx="1836767" cy="3181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</a:rPr>
              <a:t>[2]</a:t>
            </a:r>
            <a:r>
              <a:rPr lang="ko-KR" altLang="en-US" sz="900" b="1">
                <a:latin typeface="맑은 고딕"/>
                <a:ea typeface="맑은 고딕"/>
              </a:rPr>
              <a:t> </a:t>
            </a:r>
            <a:r>
              <a:rPr lang="ko-KR" sz="900" b="1">
                <a:latin typeface="맑은 고딕"/>
                <a:ea typeface="맑은 고딕"/>
              </a:rPr>
              <a:t>휴대폰 인증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모든 칸 필수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생년월일 칸 : 주민번호 입력 시 </a:t>
            </a:r>
            <a:r>
              <a:rPr lang="ko-KR" altLang="en-US" sz="900">
                <a:latin typeface="맑은 고딕"/>
                <a:ea typeface="맑은 고딕"/>
              </a:rPr>
              <a:t>입력한</a:t>
            </a:r>
            <a:r>
              <a:rPr lang="ko-KR" sz="900">
                <a:latin typeface="맑은 고딕"/>
                <a:ea typeface="맑은 고딕"/>
              </a:rPr>
              <a:t> 생년월일 자동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번호 숫자 아니면 입력 안되게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전체 </a:t>
            </a:r>
            <a:r>
              <a:rPr lang="ko-KR" altLang="en-US" sz="900">
                <a:latin typeface="맑은 고딕"/>
                <a:ea typeface="맑은 고딕"/>
              </a:rPr>
              <a:t>동의 필수</a:t>
            </a:r>
            <a:endParaRPr lang="ko-KR" sz="90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휴대폰 인증 누르면 입력 칸 등장</a:t>
            </a:r>
            <a:endParaRPr lang="ko-KR" sz="90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</a:rPr>
              <a:t>실패 시 </a:t>
            </a:r>
            <a:r>
              <a:rPr lang="ko-KR" sz="900" err="1">
                <a:latin typeface="맑은 고딕"/>
                <a:ea typeface="맑은 고딕"/>
              </a:rPr>
              <a:t>alert</a:t>
            </a:r>
            <a:r>
              <a:rPr lang="ko-KR" sz="900">
                <a:ea typeface="맑은 고딕"/>
              </a:rPr>
              <a:t> 띄우고 처음으로 </a:t>
            </a:r>
            <a:r>
              <a:rPr lang="ko-KR" sz="900">
                <a:latin typeface="맑은 고딕"/>
                <a:ea typeface="맑은 고딕"/>
              </a:rPr>
              <a:t>이동</a:t>
            </a:r>
            <a:endParaRPr lang="ko-KR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  <p:pic>
        <p:nvPicPr>
          <p:cNvPr id="1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8C2540-96F5-6A0E-C200-100816C80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63" t="14438" r="36997" b="14438"/>
          <a:stretch/>
        </p:blipFill>
        <p:spPr>
          <a:xfrm>
            <a:off x="2269619" y="945879"/>
            <a:ext cx="3732734" cy="4956430"/>
          </a:xfrm>
          <a:prstGeom prst="rect">
            <a:avLst/>
          </a:prstGeom>
        </p:spPr>
      </p:pic>
      <p:pic>
        <p:nvPicPr>
          <p:cNvPr id="3" name="그림 4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B69950CE-C661-20AE-953A-643B87C5A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14" t="39036" r="39114" b="38258"/>
          <a:stretch/>
        </p:blipFill>
        <p:spPr>
          <a:xfrm>
            <a:off x="2573656" y="2640081"/>
            <a:ext cx="3157526" cy="15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65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33E029-9152-A319-2B3C-1A58221775AA}"/>
              </a:ext>
            </a:extLst>
          </p:cNvPr>
          <p:cNvSpPr/>
          <p:nvPr/>
        </p:nvSpPr>
        <p:spPr>
          <a:xfrm>
            <a:off x="2217936" y="1408213"/>
            <a:ext cx="7674763" cy="5154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7E3DC2-6A90-CC42-2BB6-5815673B0608}"/>
              </a:ext>
            </a:extLst>
          </p:cNvPr>
          <p:cNvSpPr/>
          <p:nvPr/>
        </p:nvSpPr>
        <p:spPr>
          <a:xfrm>
            <a:off x="-1420239" y="675502"/>
            <a:ext cx="5622106" cy="2132522"/>
          </a:xfrm>
          <a:prstGeom prst="round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400">
                <a:ea typeface="맑은 고딕"/>
                <a:cs typeface="Calibri"/>
              </a:rPr>
              <a:t>          메인</a:t>
            </a:r>
            <a:endParaRPr lang="ko-KR" altLang="en-US" sz="4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16888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8B3F8B5D-8481-F0B3-CED5-E73DCA1DF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406858"/>
            <a:ext cx="7483287" cy="25704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767295" y="315912"/>
            <a:ext cx="1724671" cy="654208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[1] </a:t>
            </a:r>
            <a:r>
              <a:rPr lang="en-US" sz="900" b="1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메인</a:t>
            </a:r>
            <a:r>
              <a:rPr 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sz="900" b="1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배너</a:t>
            </a:r>
            <a:endParaRPr lang="ko-KR" altLang="en-US" sz="90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- </a:t>
            </a: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메인</a:t>
            </a: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보험</a:t>
            </a: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상품</a:t>
            </a: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게시</a:t>
            </a:r>
            <a:endParaRPr lang="en-US" sz="90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sz="90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[2] </a:t>
            </a:r>
            <a:r>
              <a:rPr lang="ko-KR" alt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특약 할인</a:t>
            </a:r>
            <a:r>
              <a:rPr 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ko-KR" alt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상품</a:t>
            </a:r>
            <a:r>
              <a:rPr lang="en-US" altLang="ko-KR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900" b="1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배너</a:t>
            </a:r>
            <a:endParaRPr lang="ko-KR" altLang="en-US" sz="900" b="1" err="1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- </a:t>
            </a: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특약</a:t>
            </a: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할인</a:t>
            </a: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상품</a:t>
            </a:r>
            <a:r>
              <a:rPr lang="en-US" altLang="ko-KR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3개 </a:t>
            </a:r>
            <a:r>
              <a:rPr lang="en-US" altLang="ko-KR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노출</a:t>
            </a:r>
            <a:endParaRPr lang="en-US" sz="900" err="1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추천</a:t>
            </a:r>
            <a:r>
              <a:rPr lang="en-US" altLang="ko-KR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가입</a:t>
            </a:r>
            <a:r>
              <a:rPr lang="en-US" altLang="ko-KR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대상</a:t>
            </a:r>
            <a:r>
              <a:rPr lang="en-US" altLang="ko-KR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안내</a:t>
            </a:r>
            <a:endParaRPr lang="en-US" altLang="ko-KR" sz="90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특약</a:t>
            </a:r>
            <a:r>
              <a:rPr lang="en-US" altLang="ko-KR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할인률</a:t>
            </a:r>
            <a:r>
              <a:rPr lang="en-US" altLang="ko-KR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altLang="ko-KR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안내</a:t>
            </a:r>
            <a:endParaRPr lang="en-US" altLang="ko-KR" sz="90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sz="900" b="1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[3] </a:t>
            </a:r>
            <a:r>
              <a:rPr lang="ko-KR" alt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상품</a:t>
            </a:r>
            <a:r>
              <a:rPr 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안내</a:t>
            </a:r>
            <a:r>
              <a:rPr lang="en-US" sz="900" b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</a:t>
            </a:r>
            <a:endParaRPr lang="en-US" sz="90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- </a:t>
            </a: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주요</a:t>
            </a:r>
            <a:r>
              <a:rPr lang="en-US" altLang="ko-KR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altLang="ko-KR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보험</a:t>
            </a:r>
            <a:r>
              <a:rPr lang="en-US" altLang="ko-KR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상품, 보상 상품</a:t>
            </a:r>
            <a:r>
              <a:rPr lang="en-US" altLang="ko-KR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6개 </a:t>
            </a:r>
            <a:r>
              <a:rPr lang="en-US" altLang="ko-KR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노출</a:t>
            </a:r>
            <a:endParaRPr lang="en-US" altLang="ko-KR" sz="90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- </a:t>
            </a: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컴포넌트를</a:t>
            </a: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클릭하면</a:t>
            </a: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en-US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해당</a:t>
            </a: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 </a:t>
            </a:r>
            <a:r>
              <a:rPr lang="ko-KR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페이지로</a:t>
            </a:r>
            <a:r>
              <a:rPr 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en-US" sz="900" err="1">
                <a:solidFill>
                  <a:schemeClr val="tx1">
                    <a:lumMod val="95000"/>
                    <a:lumOff val="5000"/>
                  </a:schemeClr>
                </a:solidFill>
                <a:latin typeface="Malgun Gothic"/>
                <a:ea typeface="Malgun Gothic"/>
              </a:rPr>
              <a:t>이동</a:t>
            </a:r>
            <a:endParaRPr lang="en-US" sz="900" err="1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900" b="1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sz="900">
              <a:solidFill>
                <a:schemeClr val="tx1">
                  <a:lumMod val="95000"/>
                  <a:lumOff val="5000"/>
                </a:schemeClr>
              </a:solidFill>
              <a:latin typeface="Malgun Gothic"/>
              <a:ea typeface="맑은 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메인페이지</a:t>
            </a:r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3704FAA-37B7-2842-F14E-255D1E697C84}"/>
              </a:ext>
            </a:extLst>
          </p:cNvPr>
          <p:cNvSpPr/>
          <p:nvPr/>
        </p:nvSpPr>
        <p:spPr bwMode="auto">
          <a:xfrm>
            <a:off x="257977" y="1846699"/>
            <a:ext cx="2354093" cy="2935450"/>
          </a:xfrm>
          <a:prstGeom prst="roundRect">
            <a:avLst/>
          </a:prstGeom>
          <a:solidFill>
            <a:srgbClr val="FFFFFF"/>
          </a:solidFill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B73275-1C1C-3F51-28AD-CD23A3E6A04D}"/>
              </a:ext>
            </a:extLst>
          </p:cNvPr>
          <p:cNvSpPr/>
          <p:nvPr/>
        </p:nvSpPr>
        <p:spPr bwMode="auto">
          <a:xfrm>
            <a:off x="2712842" y="1845460"/>
            <a:ext cx="2371642" cy="2935452"/>
          </a:xfrm>
          <a:prstGeom prst="roundRect">
            <a:avLst/>
          </a:prstGeom>
          <a:solidFill>
            <a:srgbClr val="FFFFFF"/>
          </a:solidFill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26EF4C6-32DC-D9F5-16E7-31615437AB16}"/>
              </a:ext>
            </a:extLst>
          </p:cNvPr>
          <p:cNvSpPr/>
          <p:nvPr/>
        </p:nvSpPr>
        <p:spPr bwMode="auto">
          <a:xfrm>
            <a:off x="5168279" y="1845460"/>
            <a:ext cx="2382847" cy="2935452"/>
          </a:xfrm>
          <a:prstGeom prst="roundRect">
            <a:avLst/>
          </a:prstGeom>
          <a:solidFill>
            <a:srgbClr val="FFFFFF"/>
          </a:solidFill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985AB8A-2F9D-443A-52F6-93457E115776}"/>
              </a:ext>
            </a:extLst>
          </p:cNvPr>
          <p:cNvSpPr/>
          <p:nvPr/>
        </p:nvSpPr>
        <p:spPr bwMode="auto">
          <a:xfrm>
            <a:off x="269737" y="5071696"/>
            <a:ext cx="2354093" cy="773351"/>
          </a:xfrm>
          <a:prstGeom prst="roundRect">
            <a:avLst/>
          </a:prstGeom>
          <a:solidFill>
            <a:srgbClr val="FFFFFF"/>
          </a:solidFill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9E47F23-1639-D3BF-F947-B8948F99F2F7}"/>
              </a:ext>
            </a:extLst>
          </p:cNvPr>
          <p:cNvSpPr/>
          <p:nvPr/>
        </p:nvSpPr>
        <p:spPr bwMode="auto">
          <a:xfrm>
            <a:off x="2709671" y="5071697"/>
            <a:ext cx="2382847" cy="773351"/>
          </a:xfrm>
          <a:prstGeom prst="roundRect">
            <a:avLst/>
          </a:prstGeom>
          <a:solidFill>
            <a:srgbClr val="FFFFFF"/>
          </a:solidFill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77CDE1A-319D-73F0-316E-9C5C37074E54}"/>
              </a:ext>
            </a:extLst>
          </p:cNvPr>
          <p:cNvSpPr/>
          <p:nvPr/>
        </p:nvSpPr>
        <p:spPr bwMode="auto">
          <a:xfrm>
            <a:off x="5165108" y="5071697"/>
            <a:ext cx="2382847" cy="773351"/>
          </a:xfrm>
          <a:prstGeom prst="roundRect">
            <a:avLst/>
          </a:prstGeom>
          <a:solidFill>
            <a:srgbClr val="FFFFFF"/>
          </a:solidFill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92575FA-7258-81AB-7D46-A838AF3557C2}"/>
              </a:ext>
            </a:extLst>
          </p:cNvPr>
          <p:cNvSpPr/>
          <p:nvPr/>
        </p:nvSpPr>
        <p:spPr bwMode="auto">
          <a:xfrm>
            <a:off x="269737" y="5948714"/>
            <a:ext cx="2354093" cy="773351"/>
          </a:xfrm>
          <a:prstGeom prst="roundRect">
            <a:avLst/>
          </a:prstGeom>
          <a:solidFill>
            <a:srgbClr val="FFFFFF"/>
          </a:solidFill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C2E32E8-4F81-8F2C-978B-0E5FE653E6BA}"/>
              </a:ext>
            </a:extLst>
          </p:cNvPr>
          <p:cNvSpPr/>
          <p:nvPr/>
        </p:nvSpPr>
        <p:spPr bwMode="auto">
          <a:xfrm>
            <a:off x="2709671" y="5948715"/>
            <a:ext cx="2382847" cy="773351"/>
          </a:xfrm>
          <a:prstGeom prst="roundRect">
            <a:avLst/>
          </a:prstGeom>
          <a:solidFill>
            <a:srgbClr val="FFFFFF"/>
          </a:solidFill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EAAC95D-B5C2-C51C-097E-54386A818E70}"/>
              </a:ext>
            </a:extLst>
          </p:cNvPr>
          <p:cNvSpPr/>
          <p:nvPr/>
        </p:nvSpPr>
        <p:spPr bwMode="auto">
          <a:xfrm>
            <a:off x="5165108" y="5948715"/>
            <a:ext cx="2382847" cy="773351"/>
          </a:xfrm>
          <a:prstGeom prst="roundRect">
            <a:avLst/>
          </a:prstGeom>
          <a:solidFill>
            <a:srgbClr val="FFFFFF"/>
          </a:solidFill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pic>
        <p:nvPicPr>
          <p:cNvPr id="30" name="그림 30">
            <a:extLst>
              <a:ext uri="{FF2B5EF4-FFF2-40B4-BE49-F238E27FC236}">
                <a16:creationId xmlns:a16="http://schemas.microsoft.com/office/drawing/2014/main" id="{A86DCAE3-12E5-C453-F710-9B951C62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64" y="513613"/>
            <a:ext cx="400212" cy="476250"/>
          </a:xfrm>
          <a:prstGeom prst="rect">
            <a:avLst/>
          </a:prstGeom>
        </p:spPr>
      </p:pic>
      <p:pic>
        <p:nvPicPr>
          <p:cNvPr id="33" name="그림 34">
            <a:extLst>
              <a:ext uri="{FF2B5EF4-FFF2-40B4-BE49-F238E27FC236}">
                <a16:creationId xmlns:a16="http://schemas.microsoft.com/office/drawing/2014/main" id="{CCC39BBD-ECC2-4481-7575-3F049C7EF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0" y="4979451"/>
            <a:ext cx="400212" cy="476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082D9B-83E5-DC71-093A-C4D5B6156FB7}"/>
              </a:ext>
            </a:extLst>
          </p:cNvPr>
          <p:cNvSpPr txBox="1"/>
          <p:nvPr/>
        </p:nvSpPr>
        <p:spPr>
          <a:xfrm>
            <a:off x="263087" y="4834446"/>
            <a:ext cx="1777481" cy="2385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50" b="1">
                <a:ea typeface="맑은 고딕"/>
              </a:rPr>
              <a:t>주요 상품 안내</a:t>
            </a:r>
            <a:endParaRPr lang="ko-KR" altLang="en-US" sz="950" b="1"/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A8C821-A304-821C-5C60-CC05E0418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1" y="2029761"/>
            <a:ext cx="1869142" cy="2652801"/>
          </a:xfrm>
          <a:prstGeom prst="rect">
            <a:avLst/>
          </a:prstGeom>
        </p:spPr>
      </p:pic>
      <p:pic>
        <p:nvPicPr>
          <p:cNvPr id="32" name="그림 32">
            <a:extLst>
              <a:ext uri="{FF2B5EF4-FFF2-40B4-BE49-F238E27FC236}">
                <a16:creationId xmlns:a16="http://schemas.microsoft.com/office/drawing/2014/main" id="{C31854F3-573E-35DD-5BB9-50659A4A9E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64" y="1784242"/>
            <a:ext cx="400212" cy="476250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554C6EA-224D-10C7-7EE6-469694F7E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5076" y="2021188"/>
            <a:ext cx="1880348" cy="2591507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047C8E8-A4D0-4FA5-0B75-1649E7AA2A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9165" y="2029731"/>
            <a:ext cx="1925171" cy="258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08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33E029-9152-A319-2B3C-1A58221775AA}"/>
              </a:ext>
            </a:extLst>
          </p:cNvPr>
          <p:cNvSpPr/>
          <p:nvPr/>
        </p:nvSpPr>
        <p:spPr>
          <a:xfrm>
            <a:off x="2217936" y="1408213"/>
            <a:ext cx="7674763" cy="5154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B7626-2816-B6E5-B0E1-4FEFB076AC7A}"/>
              </a:ext>
            </a:extLst>
          </p:cNvPr>
          <p:cNvSpPr txBox="1"/>
          <p:nvPr/>
        </p:nvSpPr>
        <p:spPr>
          <a:xfrm>
            <a:off x="5701707" y="1840891"/>
            <a:ext cx="5139979" cy="53707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1.개인 정보 입력</a:t>
            </a:r>
            <a:endParaRPr lang="ko-KR" sz="2500"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2.사진 등록</a:t>
            </a:r>
            <a:endParaRPr lang="ko-KR" altLang="en-US" sz="2500"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  <a:cs typeface="Calibri"/>
              </a:rPr>
              <a:t>3. 사고 기록 열람</a:t>
            </a: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7E3DC2-6A90-CC42-2BB6-5815673B0608}"/>
              </a:ext>
            </a:extLst>
          </p:cNvPr>
          <p:cNvSpPr/>
          <p:nvPr/>
        </p:nvSpPr>
        <p:spPr>
          <a:xfrm>
            <a:off x="-1420239" y="675502"/>
            <a:ext cx="5622106" cy="2132522"/>
          </a:xfrm>
          <a:prstGeom prst="round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400">
                <a:ea typeface="맑은 고딕"/>
                <a:cs typeface="Calibri"/>
              </a:rPr>
              <a:t>          사고 접수</a:t>
            </a:r>
            <a:endParaRPr lang="ko-KR" altLang="en-US" sz="4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77789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사이드바 &gt; 사고접수</a:t>
            </a:r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6894E612-BA37-C7EC-3754-A09B2B384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37" t="12840" r="20708" b="9922"/>
          <a:stretch/>
        </p:blipFill>
        <p:spPr>
          <a:xfrm>
            <a:off x="322338" y="483210"/>
            <a:ext cx="7170883" cy="432449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C7AC50-B541-9DFC-FD5D-35BFCB6FA613}"/>
              </a:ext>
            </a:extLst>
          </p:cNvPr>
          <p:cNvSpPr/>
          <p:nvPr/>
        </p:nvSpPr>
        <p:spPr>
          <a:xfrm>
            <a:off x="605186" y="245755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BB6E935-6E68-571D-EC1A-F474A17F264E}"/>
              </a:ext>
            </a:extLst>
          </p:cNvPr>
          <p:cNvSpPr/>
          <p:nvPr/>
        </p:nvSpPr>
        <p:spPr>
          <a:xfrm>
            <a:off x="3800831" y="245755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C3869CB-3112-B635-B5E1-138AFA8795FE}"/>
              </a:ext>
            </a:extLst>
          </p:cNvPr>
          <p:cNvSpPr/>
          <p:nvPr/>
        </p:nvSpPr>
        <p:spPr>
          <a:xfrm>
            <a:off x="605186" y="28146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3</a:t>
            </a:r>
            <a:endParaRPr lang="en-US" altLang="ko-KR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844ABC-EAEC-4897-43BD-BCFE3C0B78A1}"/>
              </a:ext>
            </a:extLst>
          </p:cNvPr>
          <p:cNvSpPr/>
          <p:nvPr/>
        </p:nvSpPr>
        <p:spPr>
          <a:xfrm>
            <a:off x="3800830" y="281463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7BFD0EC-9C27-D758-10EB-C01E9C1410A0}"/>
              </a:ext>
            </a:extLst>
          </p:cNvPr>
          <p:cNvSpPr/>
          <p:nvPr/>
        </p:nvSpPr>
        <p:spPr>
          <a:xfrm>
            <a:off x="5557903" y="195232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75414A-ED44-C1FF-7D25-DE63A503819A}"/>
              </a:ext>
            </a:extLst>
          </p:cNvPr>
          <p:cNvSpPr/>
          <p:nvPr/>
        </p:nvSpPr>
        <p:spPr>
          <a:xfrm>
            <a:off x="6402472" y="195232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6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8C710F71-5708-25A3-19E1-AD443E42B20F}"/>
              </a:ext>
            </a:extLst>
          </p:cNvPr>
          <p:cNvSpPr txBox="1"/>
          <p:nvPr/>
        </p:nvSpPr>
        <p:spPr>
          <a:xfrm>
            <a:off x="7775408" y="318836"/>
            <a:ext cx="1586671" cy="5887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b="1" dirty="0">
                <a:latin typeface="맑은 고딕"/>
                <a:ea typeface="맑은 고딕"/>
              </a:rPr>
              <a:t>[1] 선택</a:t>
            </a:r>
            <a:endParaRPr lang="ko-KR" dirty="0"/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</a:rPr>
              <a:t>개인</a:t>
            </a:r>
            <a:r>
              <a:rPr lang="en-US" altLang="ko-KR" sz="900" dirty="0">
                <a:latin typeface="맑은 고딕"/>
                <a:ea typeface="맑은 고딕"/>
              </a:rPr>
              <a:t>/</a:t>
            </a:r>
            <a:r>
              <a:rPr lang="ko-KR" altLang="en-US" sz="900" dirty="0">
                <a:latin typeface="맑은 고딕"/>
                <a:ea typeface="맑은 고딕"/>
              </a:rPr>
              <a:t>법인 선택</a:t>
            </a:r>
            <a:endParaRPr lang="ko-KR" dirty="0"/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endParaRPr lang="ko-KR" altLang="en-US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</a:rPr>
              <a:t>[2] </a:t>
            </a:r>
            <a:r>
              <a:rPr lang="ko-KR" altLang="en-US" sz="900" b="1" dirty="0">
                <a:latin typeface="맑은 고딕"/>
                <a:ea typeface="맑은 고딕"/>
              </a:rPr>
              <a:t>이름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</a:rPr>
              <a:t>-</a:t>
            </a:r>
            <a:r>
              <a:rPr lang="ko-KR" sz="900" b="1" dirty="0">
                <a:latin typeface="맑은 고딕"/>
                <a:ea typeface="맑은 고딕"/>
              </a:rPr>
              <a:t> </a:t>
            </a:r>
            <a:r>
              <a:rPr lang="ko-KR" sz="900" dirty="0">
                <a:latin typeface="맑은 고딕"/>
                <a:ea typeface="맑은 고딕"/>
              </a:rPr>
              <a:t>이름/</a:t>
            </a:r>
            <a:r>
              <a:rPr lang="ko-KR" sz="900" dirty="0" err="1">
                <a:latin typeface="맑은 고딕"/>
                <a:ea typeface="맑은 고딕"/>
              </a:rPr>
              <a:t>법인명</a:t>
            </a:r>
            <a:r>
              <a:rPr lang="ko-KR" sz="900" dirty="0">
                <a:latin typeface="맑은 고딕"/>
                <a:ea typeface="맑은 고딕"/>
              </a:rPr>
              <a:t> 15글자 이내</a:t>
            </a:r>
            <a:endParaRPr lang="ko-KR" sz="900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latin typeface="맑은 고딕"/>
                <a:ea typeface="맑은 고딕"/>
              </a:rPr>
              <a:t>[3] </a:t>
            </a:r>
            <a:r>
              <a:rPr lang="ko-KR" sz="900" b="1" dirty="0">
                <a:latin typeface="맑은 고딕"/>
                <a:ea typeface="맑은 고딕"/>
              </a:rPr>
              <a:t>번호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</a:rPr>
              <a:t>차량번호 </a:t>
            </a:r>
            <a:r>
              <a:rPr lang="ko-KR" sz="900" dirty="0">
                <a:latin typeface="맑은 고딕"/>
                <a:ea typeface="맑은 고딕"/>
              </a:rPr>
              <a:t>:</a:t>
            </a:r>
            <a:r>
              <a:rPr lang="ko-KR" altLang="en-US" sz="900" dirty="0">
                <a:latin typeface="맑은 고딕"/>
                <a:ea typeface="맑은 고딕"/>
              </a:rPr>
              <a:t> 숫자 </a:t>
            </a:r>
            <a:r>
              <a:rPr lang="ko-KR" sz="900" dirty="0">
                <a:latin typeface="맑은 고딕"/>
                <a:ea typeface="맑은 고딕"/>
              </a:rPr>
              <a:t>4글자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</a:rPr>
              <a:t>차대번호 : </a:t>
            </a:r>
            <a:r>
              <a:rPr lang="en-US" altLang="ko-KR" sz="900" dirty="0">
                <a:latin typeface="맑은 고딕"/>
                <a:ea typeface="맑은 고딕"/>
              </a:rPr>
              <a:t>17</a:t>
            </a:r>
            <a:r>
              <a:rPr lang="ko-KR" altLang="en-US" sz="900" dirty="0">
                <a:latin typeface="맑은 고딕"/>
                <a:ea typeface="맑은 고딕"/>
              </a:rPr>
              <a:t>자리의 </a:t>
            </a:r>
            <a:r>
              <a:rPr lang="ko-KR" sz="900" dirty="0">
                <a:latin typeface="맑은 고딕"/>
                <a:ea typeface="맑은 고딕"/>
              </a:rPr>
              <a:t>알파벳과 숫자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</a:rPr>
              <a:t>번호 선택에 따라</a:t>
            </a:r>
            <a:r>
              <a:rPr lang="ko-KR" altLang="en-US" sz="900" dirty="0">
                <a:latin typeface="맑은 고딕"/>
                <a:ea typeface="맑은 고딕"/>
              </a:rPr>
              <a:t> </a:t>
            </a:r>
            <a:r>
              <a:rPr lang="ko-KR" sz="900" dirty="0">
                <a:latin typeface="맑은 고딕"/>
                <a:ea typeface="맑은 고딕"/>
              </a:rPr>
              <a:t>유효성 조건 다르게 할 것</a:t>
            </a:r>
            <a:endParaRPr lang="ko-KR" altLang="en-US" sz="900" dirty="0"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endParaRPr lang="ko-KR" altLang="en-US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</a:rPr>
              <a:t>[</a:t>
            </a:r>
            <a:r>
              <a:rPr lang="ko-KR" sz="900" b="1" dirty="0">
                <a:latin typeface="맑은 고딕"/>
                <a:ea typeface="맑은 고딕"/>
              </a:rPr>
              <a:t>4</a:t>
            </a:r>
            <a:r>
              <a:rPr lang="en-US" altLang="ko-KR" sz="900" b="1" dirty="0">
                <a:latin typeface="맑은 고딕"/>
                <a:ea typeface="맑은 고딕"/>
              </a:rPr>
              <a:t>]</a:t>
            </a:r>
            <a:r>
              <a:rPr lang="ko-KR" sz="900" b="1" dirty="0">
                <a:latin typeface="맑은 고딕"/>
                <a:ea typeface="맑은 고딕"/>
              </a:rPr>
              <a:t> 생년월일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</a:rPr>
              <a:t>숫자 6글자 입력</a:t>
            </a:r>
            <a:r>
              <a:rPr lang="ko-KR" altLang="en-US" sz="900" dirty="0">
                <a:latin typeface="맑은 고딕"/>
                <a:ea typeface="맑은 고딕"/>
              </a:rPr>
              <a:t> </a:t>
            </a:r>
            <a:endParaRPr lang="ko-KR" sz="900" dirty="0">
              <a:latin typeface="Calibri" panose="020F0502020204030204"/>
              <a:ea typeface="맑은 고딕"/>
              <a:cs typeface="Calibri" panose="020F0502020204030204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endParaRPr lang="ko-KR" altLang="en-US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</a:rPr>
              <a:t>[</a:t>
            </a:r>
            <a:r>
              <a:rPr lang="ko-KR" altLang="en-US" sz="900" b="1" dirty="0">
                <a:latin typeface="맑은 고딕"/>
                <a:ea typeface="맑은 고딕"/>
              </a:rPr>
              <a:t>5</a:t>
            </a:r>
            <a:r>
              <a:rPr lang="en-US" altLang="ko-KR" sz="900" b="1" dirty="0">
                <a:latin typeface="맑은 고딕"/>
                <a:ea typeface="맑은 고딕"/>
              </a:rPr>
              <a:t>]</a:t>
            </a:r>
            <a:r>
              <a:rPr lang="ko-KR" altLang="en-US" sz="900" b="1" dirty="0">
                <a:latin typeface="맑은 고딕"/>
                <a:ea typeface="맑은 고딕"/>
              </a:rPr>
              <a:t> 특약내용보기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</a:rPr>
              <a:t>특약 내용 </a:t>
            </a:r>
            <a:r>
              <a:rPr lang="ko-KR" sz="900" dirty="0" err="1">
                <a:latin typeface="맑은 고딕"/>
                <a:ea typeface="맑은 고딕"/>
              </a:rPr>
              <a:t>pdf</a:t>
            </a:r>
            <a:r>
              <a:rPr lang="ko-KR" sz="900" dirty="0">
                <a:latin typeface="맑은 고딕"/>
                <a:ea typeface="맑은 고딕"/>
              </a:rPr>
              <a:t> 창 띄우기</a:t>
            </a:r>
            <a:endParaRPr lang="ko-KR" dirty="0"/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</a:rPr>
              <a:t>[6] </a:t>
            </a:r>
            <a:r>
              <a:rPr lang="ko-KR" sz="900" b="1" dirty="0">
                <a:latin typeface="맑은 고딕"/>
                <a:ea typeface="맑은 고딕"/>
              </a:rPr>
              <a:t>사진조회하기</a:t>
            </a:r>
            <a:endParaRPr 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</a:rPr>
              <a:t>본인이 </a:t>
            </a:r>
            <a:r>
              <a:rPr lang="ko-KR" sz="900" dirty="0">
                <a:ea typeface="맑은 고딕"/>
              </a:rPr>
              <a:t>올린 사진 목록 조회</a:t>
            </a:r>
            <a:endParaRPr lang="ko-KR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60D4A0-02ED-A933-6B4A-6C045D3C9BC6}"/>
              </a:ext>
            </a:extLst>
          </p:cNvPr>
          <p:cNvSpPr/>
          <p:nvPr/>
        </p:nvSpPr>
        <p:spPr>
          <a:xfrm>
            <a:off x="608267" y="618821"/>
            <a:ext cx="1437735" cy="373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0000"/>
                </a:solidFill>
                <a:ea typeface="맑은 고딕"/>
                <a:cs typeface="Calibri"/>
              </a:rPr>
              <a:t>사고 접수</a:t>
            </a:r>
          </a:p>
        </p:txBody>
      </p:sp>
    </p:spTree>
    <p:extLst>
      <p:ext uri="{BB962C8B-B14F-4D97-AF65-F5344CB8AC3E}">
        <p14:creationId xmlns:p14="http://schemas.microsoft.com/office/powerpoint/2010/main" val="2233602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사이드바 &gt; 사고접수</a:t>
            </a:r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7357CD1-7FEE-6E6B-7BB4-A5319E132D54}"/>
              </a:ext>
            </a:extLst>
          </p:cNvPr>
          <p:cNvSpPr/>
          <p:nvPr/>
        </p:nvSpPr>
        <p:spPr bwMode="auto">
          <a:xfrm>
            <a:off x="5464317" y="5271710"/>
            <a:ext cx="1245430" cy="313127"/>
          </a:xfrm>
          <a:prstGeom prst="roundRect">
            <a:avLst/>
          </a:prstGeom>
          <a:noFill/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r>
              <a:rPr lang="ko-KR" altLang="en-US" sz="1000" b="1">
                <a:solidFill>
                  <a:srgbClr val="009591"/>
                </a:solidFill>
                <a:latin typeface="Calibri"/>
                <a:ea typeface="맑은 고딕"/>
                <a:cs typeface="Calibri"/>
              </a:rPr>
              <a:t>사진입력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4922303-7C32-B8A8-95AD-E33C1A9FA8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927743"/>
              </p:ext>
            </p:extLst>
          </p:nvPr>
        </p:nvGraphicFramePr>
        <p:xfrm>
          <a:off x="1684401" y="4666931"/>
          <a:ext cx="1055116" cy="968748"/>
        </p:xfrm>
        <a:graphic>
          <a:graphicData uri="http://schemas.openxmlformats.org/drawingml/2006/table">
            <a:tbl>
              <a:tblPr/>
              <a:tblGrid>
                <a:gridCol w="1055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8748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1173" marR="51173" marT="25587" marB="2558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4441B4-A0CE-E2E0-874A-4AC3DB561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160046"/>
              </p:ext>
            </p:extLst>
          </p:nvPr>
        </p:nvGraphicFramePr>
        <p:xfrm>
          <a:off x="2965422" y="4658216"/>
          <a:ext cx="1055116" cy="968748"/>
        </p:xfrm>
        <a:graphic>
          <a:graphicData uri="http://schemas.openxmlformats.org/drawingml/2006/table">
            <a:tbl>
              <a:tblPr/>
              <a:tblGrid>
                <a:gridCol w="1055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8748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1173" marR="51173" marT="25587" marB="2558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0A05131-A35B-2CBF-E30C-D94933F3B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430894"/>
              </p:ext>
            </p:extLst>
          </p:nvPr>
        </p:nvGraphicFramePr>
        <p:xfrm>
          <a:off x="4237460" y="4658217"/>
          <a:ext cx="1055116" cy="968748"/>
        </p:xfrm>
        <a:graphic>
          <a:graphicData uri="http://schemas.openxmlformats.org/drawingml/2006/table">
            <a:tbl>
              <a:tblPr/>
              <a:tblGrid>
                <a:gridCol w="1055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8748">
                <a:tc>
                  <a:txBody>
                    <a:bodyPr/>
                    <a:lstStyle/>
                    <a:p>
                      <a:pPr latinLnBrk="1"/>
                      <a:endParaRPr lang="ko-KR" altLang="en-US" sz="100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51173" marR="51173" marT="25587" marB="25587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DD8475-390E-FDCF-28C2-3923E7CB9148}"/>
              </a:ext>
            </a:extLst>
          </p:cNvPr>
          <p:cNvSpPr/>
          <p:nvPr/>
        </p:nvSpPr>
        <p:spPr bwMode="auto">
          <a:xfrm>
            <a:off x="1668916" y="2405891"/>
            <a:ext cx="4995135" cy="2094313"/>
          </a:xfrm>
          <a:prstGeom prst="rect">
            <a:avLst/>
          </a:prstGeom>
          <a:noFill/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DD3AB1-C224-DF44-5999-9D736445B0CA}"/>
              </a:ext>
            </a:extLst>
          </p:cNvPr>
          <p:cNvSpPr txBox="1"/>
          <p:nvPr/>
        </p:nvSpPr>
        <p:spPr>
          <a:xfrm>
            <a:off x="1804023" y="2571227"/>
            <a:ext cx="415762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ea typeface="맑은 고딕"/>
              </a:rPr>
              <a:t>사고 경위를 자세히 적어주세요 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9EADD62-1106-AED1-D1CF-43C69C450B86}"/>
              </a:ext>
            </a:extLst>
          </p:cNvPr>
          <p:cNvSpPr/>
          <p:nvPr/>
        </p:nvSpPr>
        <p:spPr bwMode="auto">
          <a:xfrm>
            <a:off x="5471955" y="5943166"/>
            <a:ext cx="1234665" cy="496124"/>
          </a:xfrm>
          <a:prstGeom prst="roundRect">
            <a:avLst/>
          </a:prstGeom>
          <a:solidFill>
            <a:srgbClr val="009591"/>
          </a:solidFill>
          <a:ln w="9525" algn="ctr">
            <a:solidFill>
              <a:srgbClr val="4472C4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ea typeface="맑은 고딕"/>
              </a:rPr>
              <a:t>사고 등록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81B39-C9CE-EF69-654A-5DC879A8ED8F}"/>
              </a:ext>
            </a:extLst>
          </p:cNvPr>
          <p:cNvSpPr txBox="1"/>
          <p:nvPr/>
        </p:nvSpPr>
        <p:spPr>
          <a:xfrm>
            <a:off x="1672506" y="1934013"/>
            <a:ext cx="3450938" cy="26161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ea typeface="맑은 고딕"/>
              </a:rPr>
              <a:t>사고 발생 지점 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202384C-CB32-8AF1-D5D6-E8ADC3D66A09}"/>
              </a:ext>
            </a:extLst>
          </p:cNvPr>
          <p:cNvSpPr/>
          <p:nvPr/>
        </p:nvSpPr>
        <p:spPr bwMode="auto">
          <a:xfrm>
            <a:off x="5295732" y="1936282"/>
            <a:ext cx="1371716" cy="276388"/>
          </a:xfrm>
          <a:prstGeom prst="roundRect">
            <a:avLst/>
          </a:prstGeom>
          <a:noFill/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r>
              <a:rPr lang="ko-KR" altLang="en-US" sz="1000" b="1">
                <a:solidFill>
                  <a:srgbClr val="009591"/>
                </a:solidFill>
                <a:latin typeface="Calibri"/>
                <a:ea typeface="맑은 고딕"/>
                <a:cs typeface="Calibri"/>
              </a:rPr>
              <a:t>지도에서 찾아보기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EA120-1B9D-8B28-E795-39FB658277AB}"/>
              </a:ext>
            </a:extLst>
          </p:cNvPr>
          <p:cNvSpPr txBox="1"/>
          <p:nvPr/>
        </p:nvSpPr>
        <p:spPr>
          <a:xfrm>
            <a:off x="1595174" y="5716436"/>
            <a:ext cx="243407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ea typeface="맑은 고딕"/>
              </a:rPr>
              <a:t>※사진은 3장까지 입력 가능합니다.</a:t>
            </a:r>
          </a:p>
        </p:txBody>
      </p:sp>
      <p:pic>
        <p:nvPicPr>
          <p:cNvPr id="10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794352EF-858D-08F7-4AE0-9087D619C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4" t="11869" r="20495" b="63205"/>
          <a:stretch/>
        </p:blipFill>
        <p:spPr>
          <a:xfrm>
            <a:off x="247566" y="487481"/>
            <a:ext cx="7320800" cy="129303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ED93B3C-F493-FB26-88E8-47394BEE414B}"/>
              </a:ext>
            </a:extLst>
          </p:cNvPr>
          <p:cNvSpPr/>
          <p:nvPr/>
        </p:nvSpPr>
        <p:spPr>
          <a:xfrm>
            <a:off x="1381122" y="19217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005B7BE-7654-7E85-DFAA-D159F16C7B82}"/>
              </a:ext>
            </a:extLst>
          </p:cNvPr>
          <p:cNvSpPr/>
          <p:nvPr/>
        </p:nvSpPr>
        <p:spPr>
          <a:xfrm>
            <a:off x="1381122" y="246916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4CD9133-C7F2-C23B-0659-107B9D5DD8BD}"/>
              </a:ext>
            </a:extLst>
          </p:cNvPr>
          <p:cNvSpPr/>
          <p:nvPr/>
        </p:nvSpPr>
        <p:spPr>
          <a:xfrm>
            <a:off x="5339173" y="520793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8C710F71-5708-25A3-19E1-AD443E42B20F}"/>
              </a:ext>
            </a:extLst>
          </p:cNvPr>
          <p:cNvSpPr txBox="1"/>
          <p:nvPr/>
        </p:nvSpPr>
        <p:spPr>
          <a:xfrm>
            <a:off x="7775408" y="318836"/>
            <a:ext cx="1923758" cy="381033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b="1" dirty="0">
                <a:latin typeface="맑은 고딕"/>
                <a:ea typeface="맑은 고딕"/>
              </a:rPr>
              <a:t>[1] 사고 지점 선택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맑은 고딕"/>
                <a:ea typeface="맑은 고딕"/>
              </a:rPr>
              <a:t>- </a:t>
            </a:r>
            <a:r>
              <a:rPr lang="ko-KR" sz="900" dirty="0" err="1">
                <a:latin typeface="맑은 고딕"/>
                <a:ea typeface="맑은 고딕"/>
              </a:rPr>
              <a:t>카카오맵</a:t>
            </a:r>
            <a:r>
              <a:rPr lang="ko-KR" sz="900" dirty="0">
                <a:latin typeface="맑은 고딕"/>
                <a:ea typeface="맑은 고딕"/>
              </a:rPr>
              <a:t> API </a:t>
            </a:r>
            <a:r>
              <a:rPr lang="ko-KR" altLang="en-US" sz="900" dirty="0">
                <a:latin typeface="맑은 고딕"/>
                <a:ea typeface="맑은 고딕"/>
              </a:rPr>
              <a:t>호출</a:t>
            </a:r>
            <a:endParaRPr lang="ko-KR" sz="900" dirty="0"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</a:rPr>
              <a:t>[2]</a:t>
            </a:r>
            <a:r>
              <a:rPr lang="ko-KR" altLang="en-US" sz="900" b="1" dirty="0">
                <a:latin typeface="맑은 고딕"/>
                <a:ea typeface="맑은 고딕"/>
              </a:rPr>
              <a:t> </a:t>
            </a:r>
            <a:r>
              <a:rPr lang="ko-KR" sz="900" b="1" dirty="0">
                <a:latin typeface="맑은 고딕"/>
                <a:ea typeface="맑은 고딕"/>
              </a:rPr>
              <a:t>사고 경위 조사</a:t>
            </a:r>
            <a:endParaRPr lang="ko-KR" sz="900" dirty="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dirty="0">
                <a:latin typeface="맑은 고딕"/>
                <a:ea typeface="맑은 고딕"/>
              </a:rPr>
              <a:t>2000자 </a:t>
            </a:r>
            <a:r>
              <a:rPr lang="en-US" altLang="ko-KR" sz="900" dirty="0" err="1">
                <a:latin typeface="맑은 고딕"/>
                <a:ea typeface="맑은 고딕"/>
              </a:rPr>
              <a:t>입력</a:t>
            </a:r>
            <a:r>
              <a:rPr lang="en-US" altLang="ko-KR" sz="900" dirty="0">
                <a:latin typeface="맑은 고딕"/>
                <a:ea typeface="맑은 고딕"/>
              </a:rPr>
              <a:t> </a:t>
            </a:r>
            <a:r>
              <a:rPr lang="en-US" altLang="ko-KR" sz="900" dirty="0" err="1">
                <a:latin typeface="맑은 고딕"/>
                <a:ea typeface="맑은 고딕"/>
              </a:rPr>
              <a:t>가능</a:t>
            </a:r>
            <a:endParaRPr lang="ko-KR" sz="900" dirty="0" err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</a:rPr>
              <a:t>[3]</a:t>
            </a:r>
            <a:r>
              <a:rPr lang="ko-KR" altLang="en-US" sz="900" b="1" dirty="0">
                <a:latin typeface="맑은 고딕"/>
                <a:ea typeface="맑은 고딕"/>
              </a:rPr>
              <a:t> </a:t>
            </a:r>
            <a:r>
              <a:rPr lang="ko-KR" sz="900" b="1" dirty="0">
                <a:latin typeface="맑은 고딕"/>
                <a:ea typeface="맑은 고딕"/>
              </a:rPr>
              <a:t>사진입력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</a:rPr>
              <a:t>최대 3</a:t>
            </a:r>
            <a:r>
              <a:rPr lang="ko-KR" altLang="en-US" sz="900" dirty="0">
                <a:latin typeface="맑은 고딕"/>
                <a:ea typeface="맑은 고딕"/>
              </a:rPr>
              <a:t>장</a:t>
            </a:r>
            <a:r>
              <a:rPr lang="ko-KR" sz="900" dirty="0">
                <a:latin typeface="맑은 고딕"/>
                <a:ea typeface="맑은 고딕"/>
              </a:rPr>
              <a:t> 입력 가능</a:t>
            </a:r>
            <a:endParaRPr lang="ko-KR" altLang="en-US" sz="900" dirty="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endParaRPr lang="ko-KR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latin typeface="맑은 고딕"/>
                <a:ea typeface="맑은 고딕"/>
              </a:rPr>
              <a:t>[4] 사고 등록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</a:rPr>
              <a:t>클릭 시 </a:t>
            </a:r>
            <a:r>
              <a:rPr lang="ko-KR" altLang="en-US" sz="900" dirty="0" err="1">
                <a:latin typeface="맑은 고딕"/>
                <a:ea typeface="맑은 고딕"/>
              </a:rPr>
              <a:t>Alert</a:t>
            </a:r>
            <a:r>
              <a:rPr lang="ko-KR" altLang="en-US" sz="900" dirty="0">
                <a:latin typeface="맑은 고딕"/>
                <a:ea typeface="맑은 고딕"/>
              </a:rPr>
              <a:t>(등록이 완료 되었습니다.) 띄우기</a:t>
            </a: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Calibri" panose="020F0502020204030204"/>
              <a:ea typeface="맑은 고딕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  <a:cs typeface="Calibri" panose="020F0502020204030204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AF00571-4DEC-88A5-5BE0-D592CC7C9437}"/>
              </a:ext>
            </a:extLst>
          </p:cNvPr>
          <p:cNvSpPr/>
          <p:nvPr/>
        </p:nvSpPr>
        <p:spPr>
          <a:xfrm>
            <a:off x="5338388" y="587090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4</a:t>
            </a:r>
            <a:endParaRPr lang="en-US" altLang="ko-KR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F86E10-E777-DBC5-5806-BB27258799B0}"/>
              </a:ext>
            </a:extLst>
          </p:cNvPr>
          <p:cNvSpPr/>
          <p:nvPr/>
        </p:nvSpPr>
        <p:spPr>
          <a:xfrm>
            <a:off x="691623" y="495079"/>
            <a:ext cx="1279584" cy="488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ea typeface="맑은 고딕"/>
                <a:cs typeface="Calibri"/>
              </a:rPr>
              <a:t>사고 접수</a:t>
            </a:r>
          </a:p>
        </p:txBody>
      </p:sp>
    </p:spTree>
    <p:extLst>
      <p:ext uri="{BB962C8B-B14F-4D97-AF65-F5344CB8AC3E}">
        <p14:creationId xmlns:p14="http://schemas.microsoft.com/office/powerpoint/2010/main" val="340438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4CC5D-4F42-851E-796C-887BD590C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사이드바 &gt; 사고접수</a:t>
            </a:r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4B1177E-5C55-084A-A0A0-B434490FB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656649"/>
              </p:ext>
            </p:extLst>
          </p:nvPr>
        </p:nvGraphicFramePr>
        <p:xfrm>
          <a:off x="1674559" y="2043270"/>
          <a:ext cx="4975783" cy="2778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946">
                  <a:extLst>
                    <a:ext uri="{9D8B030D-6E8A-4147-A177-3AD203B41FA5}">
                      <a16:colId xmlns:a16="http://schemas.microsoft.com/office/drawing/2014/main" val="2009634609"/>
                    </a:ext>
                  </a:extLst>
                </a:gridCol>
                <a:gridCol w="1243946">
                  <a:extLst>
                    <a:ext uri="{9D8B030D-6E8A-4147-A177-3AD203B41FA5}">
                      <a16:colId xmlns:a16="http://schemas.microsoft.com/office/drawing/2014/main" val="1639658501"/>
                    </a:ext>
                  </a:extLst>
                </a:gridCol>
                <a:gridCol w="1399314">
                  <a:extLst>
                    <a:ext uri="{9D8B030D-6E8A-4147-A177-3AD203B41FA5}">
                      <a16:colId xmlns:a16="http://schemas.microsoft.com/office/drawing/2014/main" val="3203599189"/>
                    </a:ext>
                  </a:extLst>
                </a:gridCol>
                <a:gridCol w="1088577">
                  <a:extLst>
                    <a:ext uri="{9D8B030D-6E8A-4147-A177-3AD203B41FA5}">
                      <a16:colId xmlns:a16="http://schemas.microsoft.com/office/drawing/2014/main" val="1316443864"/>
                    </a:ext>
                  </a:extLst>
                </a:gridCol>
              </a:tblGrid>
              <a:tr h="615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err="1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사고날짜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사고 발생 지점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</a:rPr>
                        <a:t>처리여부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672378"/>
                  </a:ext>
                </a:extLst>
              </a:tr>
              <a:tr h="432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2019.04.15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광진구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처리 완료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6974383"/>
                  </a:ext>
                </a:extLst>
              </a:tr>
              <a:tr h="432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2019.12.31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강남구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algun Gothic"/>
                          <a:ea typeface="Malgun Gothic"/>
                        </a:rPr>
                        <a:t>처리 완료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298926"/>
                  </a:ext>
                </a:extLst>
              </a:tr>
              <a:tr h="432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2020.08.17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강남구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algun Gothic"/>
                          <a:ea typeface="Malgun Gothic"/>
                        </a:rPr>
                        <a:t>처리 완료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075215"/>
                  </a:ext>
                </a:extLst>
              </a:tr>
              <a:tr h="432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2022.06.23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서대문구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b="0" i="0" u="none" strike="noStrike" noProof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algun Gothic"/>
                          <a:ea typeface="Malgun Gothic"/>
                        </a:rPr>
                        <a:t>처리 완료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99808"/>
                  </a:ext>
                </a:extLst>
              </a:tr>
              <a:tr h="432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2023.05.08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동작구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처리 </a:t>
                      </a:r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64597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128D121-17C5-AED5-E5C9-8C37DE866F5B}"/>
              </a:ext>
            </a:extLst>
          </p:cNvPr>
          <p:cNvSpPr/>
          <p:nvPr/>
        </p:nvSpPr>
        <p:spPr>
          <a:xfrm>
            <a:off x="1521583" y="194235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</a:p>
        </p:txBody>
      </p:sp>
      <p:pic>
        <p:nvPicPr>
          <p:cNvPr id="6" name="그림 4" descr="웹사이트이(가) 표시된 사진&#10;&#10;자동 생성된 설명">
            <a:extLst>
              <a:ext uri="{FF2B5EF4-FFF2-40B4-BE49-F238E27FC236}">
                <a16:creationId xmlns:a16="http://schemas.microsoft.com/office/drawing/2014/main" id="{BB3C4685-F351-7061-A0B2-290108F92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4" t="11869" r="20495" b="63205"/>
          <a:stretch/>
        </p:blipFill>
        <p:spPr>
          <a:xfrm>
            <a:off x="247566" y="487481"/>
            <a:ext cx="7320800" cy="1293034"/>
          </a:xfrm>
          <a:prstGeom prst="rect">
            <a:avLst/>
          </a:prstGeom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8C710F71-5708-25A3-19E1-AD443E42B20F}"/>
              </a:ext>
            </a:extLst>
          </p:cNvPr>
          <p:cNvSpPr txBox="1"/>
          <p:nvPr/>
        </p:nvSpPr>
        <p:spPr>
          <a:xfrm>
            <a:off x="7775408" y="318836"/>
            <a:ext cx="1978126" cy="4851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b="1">
                <a:ea typeface="맑은 고딕"/>
              </a:rPr>
              <a:t>[1] 사고 기록 열람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ea typeface="맑은 고딕"/>
              </a:rPr>
              <a:t>과거 사고 기록 열람 가능</a:t>
            </a:r>
            <a:endParaRPr lang="ko-KR" altLang="en-US" sz="900">
              <a:ea typeface="맑은 고딕"/>
              <a:cs typeface="Calibri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4FC627-F428-2991-38CA-40BC3248C58F}"/>
              </a:ext>
            </a:extLst>
          </p:cNvPr>
          <p:cNvSpPr/>
          <p:nvPr/>
        </p:nvSpPr>
        <p:spPr>
          <a:xfrm>
            <a:off x="691623" y="495079"/>
            <a:ext cx="1279584" cy="488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ea typeface="맑은 고딕"/>
                <a:cs typeface="Calibri"/>
              </a:rPr>
              <a:t>사고 접수</a:t>
            </a:r>
          </a:p>
        </p:txBody>
      </p:sp>
    </p:spTree>
    <p:extLst>
      <p:ext uri="{BB962C8B-B14F-4D97-AF65-F5344CB8AC3E}">
        <p14:creationId xmlns:p14="http://schemas.microsoft.com/office/powerpoint/2010/main" val="2702522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33E029-9152-A319-2B3C-1A58221775AA}"/>
              </a:ext>
            </a:extLst>
          </p:cNvPr>
          <p:cNvSpPr/>
          <p:nvPr/>
        </p:nvSpPr>
        <p:spPr>
          <a:xfrm>
            <a:off x="2217936" y="1408213"/>
            <a:ext cx="7674763" cy="5154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B7626-2816-B6E5-B0E1-4FEFB076AC7A}"/>
              </a:ext>
            </a:extLst>
          </p:cNvPr>
          <p:cNvSpPr txBox="1"/>
          <p:nvPr/>
        </p:nvSpPr>
        <p:spPr>
          <a:xfrm>
            <a:off x="5701707" y="1840891"/>
            <a:ext cx="5139979" cy="38286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1.정보 입력</a:t>
            </a:r>
            <a:endParaRPr lang="ko-KR" sz="2500"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2.상담 등록</a:t>
            </a:r>
            <a:endParaRPr lang="ko-KR" altLang="en-US" sz="2500">
              <a:ea typeface="맑은 고딕"/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7E3DC2-6A90-CC42-2BB6-5815673B0608}"/>
              </a:ext>
            </a:extLst>
          </p:cNvPr>
          <p:cNvSpPr/>
          <p:nvPr/>
        </p:nvSpPr>
        <p:spPr>
          <a:xfrm>
            <a:off x="-1420239" y="675502"/>
            <a:ext cx="5622106" cy="2132522"/>
          </a:xfrm>
          <a:prstGeom prst="round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400">
                <a:ea typeface="맑은 고딕"/>
                <a:cs typeface="Calibri"/>
              </a:rPr>
              <a:t>          이메일 상담</a:t>
            </a:r>
            <a:endParaRPr lang="ko-KR" altLang="en-US" sz="4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09047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768126" y="304707"/>
            <a:ext cx="1712051" cy="6553292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  <a:latin typeface="맑은 고딕"/>
                <a:ea typeface="맑은 고딕"/>
              </a:rPr>
              <a:t>[1] </a:t>
            </a:r>
            <a:r>
              <a:rPr lang="ko-KR" altLang="en-US" sz="900" b="1" dirty="0">
                <a:solidFill>
                  <a:schemeClr val="tx1"/>
                </a:solidFill>
                <a:latin typeface="맑은 고딕"/>
                <a:ea typeface="맑은 고딕"/>
              </a:rPr>
              <a:t>이름</a:t>
            </a:r>
            <a:r>
              <a:rPr lang="en-US" altLang="ko-KR" sz="900" b="1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맑은 고딕"/>
                <a:ea typeface="맑은 고딕"/>
              </a:rPr>
              <a:t>필수</a:t>
            </a:r>
            <a:r>
              <a:rPr lang="en-US" altLang="ko-KR" sz="900" b="1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한글 최대 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5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글자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(10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자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) 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입력 가능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띄어쓰기 사용 불가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  <a:latin typeface="맑은 고딕"/>
                <a:ea typeface="맑은 고딕"/>
              </a:rPr>
              <a:t>[2] </a:t>
            </a:r>
            <a:r>
              <a:rPr lang="en-US" altLang="ko-KR" sz="900" b="1" dirty="0" err="1">
                <a:solidFill>
                  <a:schemeClr val="tx1"/>
                </a:solidFill>
                <a:latin typeface="맑은 고딕"/>
                <a:ea typeface="맑은 고딕"/>
              </a:rPr>
              <a:t>휴대폰</a:t>
            </a:r>
            <a:endParaRPr lang="ko-KR" altLang="en-US" sz="900" b="1" dirty="0" err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tx1"/>
                </a:solidFill>
                <a:ea typeface="맑은 고딕"/>
              </a:rPr>
              <a:t>- </a:t>
            </a:r>
            <a:r>
              <a:rPr lang="en-US" sz="900" dirty="0" err="1">
                <a:solidFill>
                  <a:schemeClr val="tx1"/>
                </a:solidFill>
                <a:ea typeface="맑은 고딕"/>
              </a:rPr>
              <a:t>숫자</a:t>
            </a:r>
            <a:r>
              <a:rPr lang="en-US" sz="9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sz="900" dirty="0" err="1">
                <a:solidFill>
                  <a:schemeClr val="tx1"/>
                </a:solidFill>
                <a:ea typeface="맑은 고딕"/>
              </a:rPr>
              <a:t>이외의</a:t>
            </a:r>
            <a:r>
              <a:rPr lang="en-US" sz="9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sz="900" dirty="0" err="1">
                <a:solidFill>
                  <a:schemeClr val="tx1"/>
                </a:solidFill>
                <a:ea typeface="맑은 고딕"/>
              </a:rPr>
              <a:t>문자</a:t>
            </a:r>
            <a:r>
              <a:rPr lang="en-US" sz="9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sz="900" dirty="0" err="1">
                <a:solidFill>
                  <a:schemeClr val="tx1"/>
                </a:solidFill>
                <a:ea typeface="맑은 고딕"/>
              </a:rPr>
              <a:t>입력</a:t>
            </a:r>
            <a:r>
              <a:rPr lang="en-US" sz="9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ea typeface="맑은 고딕"/>
              </a:rPr>
              <a:t>시</a:t>
            </a:r>
            <a:r>
              <a:rPr lang="en-US" sz="900" dirty="0">
                <a:solidFill>
                  <a:schemeClr val="tx1"/>
                </a:solidFill>
                <a:ea typeface="맑은 고딕"/>
              </a:rPr>
              <a:t>  Alert(</a:t>
            </a:r>
            <a:r>
              <a:rPr lang="en-US" sz="900" dirty="0" err="1">
                <a:solidFill>
                  <a:schemeClr val="tx1"/>
                </a:solidFill>
                <a:ea typeface="맑은 고딕"/>
              </a:rPr>
              <a:t>숫자만</a:t>
            </a:r>
            <a:r>
              <a:rPr lang="en-US" sz="900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sz="900" dirty="0" err="1">
                <a:solidFill>
                  <a:schemeClr val="tx1"/>
                </a:solidFill>
                <a:ea typeface="맑은 고딕"/>
              </a:rPr>
              <a:t>입력하세요</a:t>
            </a:r>
            <a:r>
              <a:rPr lang="en-US" sz="900" dirty="0">
                <a:solidFill>
                  <a:schemeClr val="tx1"/>
                </a:solidFill>
                <a:ea typeface="맑은 고딕"/>
              </a:rPr>
              <a:t>.)</a:t>
            </a:r>
            <a:r>
              <a:rPr lang="en-US" altLang="ko-KR" sz="900" dirty="0">
                <a:solidFill>
                  <a:schemeClr val="tx1"/>
                </a:solidFill>
                <a:ea typeface="맑은 고딕"/>
              </a:rPr>
              <a:t> 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  <a:latin typeface="맑은 고딕"/>
                <a:ea typeface="맑은 고딕"/>
              </a:rPr>
              <a:t>[3] </a:t>
            </a:r>
            <a:r>
              <a:rPr lang="ko-KR" altLang="en-US" sz="900" b="1" dirty="0">
                <a:solidFill>
                  <a:schemeClr val="tx1"/>
                </a:solidFill>
                <a:latin typeface="맑은 고딕"/>
                <a:ea typeface="맑은 고딕"/>
              </a:rPr>
              <a:t>이메일 주소</a:t>
            </a:r>
            <a:endParaRPr lang="en-US" altLang="ko-KR" sz="9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한글 기호 입력 불가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예외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: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‘_’, ‘-’)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-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 한글 및 특수기호 입력 시 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Alert(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한글 및 특수기호는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입력 할 수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맑은 고딕"/>
                <a:ea typeface="맑은 고딕"/>
              </a:rPr>
              <a:t>없습니다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.)</a:t>
            </a:r>
            <a:endParaRPr lang="ko-KR" altLang="en-US" sz="90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  <a:latin typeface="맑은 고딕"/>
                <a:ea typeface="맑은 고딕"/>
              </a:rPr>
              <a:t>[4] </a:t>
            </a:r>
            <a:r>
              <a:rPr lang="en-US" altLang="ko-KR" sz="900" b="1" dirty="0" err="1">
                <a:solidFill>
                  <a:schemeClr val="tx1"/>
                </a:solidFill>
                <a:latin typeface="맑은 고딕"/>
                <a:ea typeface="맑은 고딕"/>
              </a:rPr>
              <a:t>문의유형</a:t>
            </a:r>
            <a:endParaRPr lang="en-US" altLang="ko-KR" sz="900" b="1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클릭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 시 </a:t>
            </a: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문의유형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옵션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노출</a:t>
            </a:r>
            <a:endParaRPr lang="en-US" altLang="ko-KR" sz="90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  <a:latin typeface="맑은 고딕"/>
                <a:ea typeface="맑은 고딕"/>
              </a:rPr>
              <a:t>[5] </a:t>
            </a:r>
            <a:r>
              <a:rPr lang="en-US" altLang="ko-KR" sz="900" b="1" dirty="0" err="1">
                <a:solidFill>
                  <a:schemeClr val="tx1"/>
                </a:solidFill>
                <a:latin typeface="맑은 고딕"/>
                <a:ea typeface="맑은 고딕"/>
              </a:rPr>
              <a:t>제목</a:t>
            </a:r>
            <a:endParaRPr lang="ko-KR" altLang="en-US" sz="900" b="1" dirty="0" err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- </a:t>
            </a: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최대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 50자 </a:t>
            </a: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가능</a:t>
            </a:r>
            <a:endParaRPr lang="en-US" altLang="ko-KR" sz="90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  <a:latin typeface="맑은 고딕"/>
                <a:ea typeface="맑은 고딕"/>
              </a:rPr>
              <a:t>[6] </a:t>
            </a:r>
            <a:r>
              <a:rPr lang="en-US" altLang="ko-KR" sz="900" b="1" dirty="0" err="1">
                <a:solidFill>
                  <a:schemeClr val="tx1"/>
                </a:solidFill>
                <a:latin typeface="맑은 고딕"/>
                <a:ea typeface="맑은 고딕"/>
              </a:rPr>
              <a:t>내용</a:t>
            </a:r>
            <a:endParaRPr lang="ko-KR" altLang="en-US" sz="900" b="1" dirty="0" err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- </a:t>
            </a: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최대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 2000자 </a:t>
            </a: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입력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가능</a:t>
            </a:r>
            <a:endParaRPr lang="en-US" altLang="ko-KR" sz="900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  <a:latin typeface="맑은 고딕"/>
                <a:ea typeface="맑은 고딕"/>
              </a:rPr>
              <a:t>[7] </a:t>
            </a:r>
            <a:r>
              <a:rPr lang="en-US" altLang="ko-KR" sz="900" b="1" dirty="0" err="1">
                <a:solidFill>
                  <a:schemeClr val="tx1"/>
                </a:solidFill>
                <a:latin typeface="맑은 고딕"/>
                <a:ea typeface="맑은 고딕"/>
              </a:rPr>
              <a:t>등록</a:t>
            </a:r>
            <a:endParaRPr lang="en-US" altLang="ko-KR" sz="900" b="1" dirty="0" err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클릭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 시 '</a:t>
            </a:r>
            <a:r>
              <a:rPr lang="en-US" altLang="ko-KR" sz="900" dirty="0" err="1">
                <a:solidFill>
                  <a:schemeClr val="tx1"/>
                </a:solidFill>
                <a:latin typeface="맑은 고딕"/>
                <a:ea typeface="맑은 고딕"/>
              </a:rPr>
              <a:t>등록되었습니다</a:t>
            </a:r>
            <a:r>
              <a:rPr lang="en-US" altLang="ko-KR" sz="900" dirty="0">
                <a:solidFill>
                  <a:schemeClr val="tx1"/>
                </a:solidFill>
                <a:latin typeface="맑은 고딕"/>
                <a:ea typeface="맑은 고딕"/>
              </a:rPr>
              <a:t>.' Alert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770930" y="28575"/>
            <a:ext cx="2096616" cy="28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latin typeface="맑은 고딕" pitchFamily="50" charset="-127"/>
                <a:ea typeface="맑은 고딕" pitchFamily="50" charset="-127"/>
              </a:rPr>
              <a:t>Description</a:t>
            </a:r>
            <a:endParaRPr lang="ko-KR" altLang="en-US" sz="11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사이드바 &gt; 이메일 상담</a:t>
            </a:r>
            <a:endParaRPr lang="ko-KR" altLang="en-US"/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C7D81C2-8E6E-59CA-AA87-1FA066F9C5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351" r="150" b="-191"/>
          <a:stretch/>
        </p:blipFill>
        <p:spPr>
          <a:xfrm>
            <a:off x="118782" y="1278670"/>
            <a:ext cx="7449678" cy="387183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441D332-FBCE-E52F-696A-7322FF3AE959}"/>
              </a:ext>
            </a:extLst>
          </p:cNvPr>
          <p:cNvSpPr/>
          <p:nvPr/>
        </p:nvSpPr>
        <p:spPr bwMode="auto">
          <a:xfrm>
            <a:off x="4182035" y="5156946"/>
            <a:ext cx="589430" cy="286871"/>
          </a:xfrm>
          <a:prstGeom prst="roundRect">
            <a:avLst/>
          </a:prstGeom>
          <a:solidFill>
            <a:srgbClr val="009591"/>
          </a:solidFill>
          <a:ln w="9525" algn="ctr">
            <a:solidFill>
              <a:srgbClr val="009591"/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r>
              <a:rPr lang="ko-KR" altLang="en-US" sz="900" b="1">
                <a:solidFill>
                  <a:srgbClr val="FFFFFF"/>
                </a:solidFill>
                <a:ea typeface="맑은 고딕"/>
              </a:rPr>
              <a:t>등록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3D1364-A71F-77EF-9145-CA9F32B15497}"/>
              </a:ext>
            </a:extLst>
          </p:cNvPr>
          <p:cNvSpPr txBox="1"/>
          <p:nvPr/>
        </p:nvSpPr>
        <p:spPr>
          <a:xfrm>
            <a:off x="299494" y="761039"/>
            <a:ext cx="4183224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>
                <a:ea typeface="맑은 고딕"/>
              </a:rPr>
              <a:t>이메일 상담</a:t>
            </a:r>
          </a:p>
          <a:p>
            <a:r>
              <a:rPr lang="ko-KR" sz="1050">
                <a:solidFill>
                  <a:srgbClr val="888888"/>
                </a:solidFill>
                <a:ea typeface="+mn-lt"/>
                <a:cs typeface="+mn-lt"/>
              </a:rPr>
              <a:t>궁금하신 사항이 </a:t>
            </a:r>
            <a:r>
              <a:rPr lang="ko-KR" sz="1050" err="1">
                <a:solidFill>
                  <a:srgbClr val="888888"/>
                </a:solidFill>
                <a:ea typeface="+mn-lt"/>
                <a:cs typeface="+mn-lt"/>
              </a:rPr>
              <a:t>있으시다구요</a:t>
            </a:r>
            <a:r>
              <a:rPr lang="ko-KR" sz="1050">
                <a:solidFill>
                  <a:srgbClr val="888888"/>
                </a:solidFill>
                <a:ea typeface="+mn-lt"/>
                <a:cs typeface="+mn-lt"/>
              </a:rPr>
              <a:t>? 이메일 상담을 신청해보세요.</a:t>
            </a:r>
            <a:endParaRPr lang="ko-KR" sz="105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CBE9B7F-7400-2BF1-ABBD-496F36097C90}"/>
              </a:ext>
            </a:extLst>
          </p:cNvPr>
          <p:cNvSpPr/>
          <p:nvPr/>
        </p:nvSpPr>
        <p:spPr>
          <a:xfrm>
            <a:off x="1360087" y="150038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D3EB13B-D9A4-D92D-9A0E-89EB2C4355DC}"/>
              </a:ext>
            </a:extLst>
          </p:cNvPr>
          <p:cNvSpPr/>
          <p:nvPr/>
        </p:nvSpPr>
        <p:spPr>
          <a:xfrm>
            <a:off x="4948430" y="150038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842B85C-4E14-ED9E-A9C0-8EE726F58C8D}"/>
              </a:ext>
            </a:extLst>
          </p:cNvPr>
          <p:cNvSpPr/>
          <p:nvPr/>
        </p:nvSpPr>
        <p:spPr>
          <a:xfrm>
            <a:off x="1360087" y="189165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0AAAFEC-0D41-14E1-AEAE-7A6DB5F4BCED}"/>
              </a:ext>
            </a:extLst>
          </p:cNvPr>
          <p:cNvSpPr/>
          <p:nvPr/>
        </p:nvSpPr>
        <p:spPr>
          <a:xfrm>
            <a:off x="1360087" y="227205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1132E4-B0CF-C2F8-8227-08D0A4AE195A}"/>
              </a:ext>
            </a:extLst>
          </p:cNvPr>
          <p:cNvSpPr/>
          <p:nvPr/>
        </p:nvSpPr>
        <p:spPr>
          <a:xfrm>
            <a:off x="1360087" y="266331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20F729E-AC8C-6F27-AF72-99E268926845}"/>
              </a:ext>
            </a:extLst>
          </p:cNvPr>
          <p:cNvSpPr/>
          <p:nvPr/>
        </p:nvSpPr>
        <p:spPr>
          <a:xfrm>
            <a:off x="1360087" y="305457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6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93CE031-D03A-107B-5DA0-376EA70536AF}"/>
              </a:ext>
            </a:extLst>
          </p:cNvPr>
          <p:cNvSpPr/>
          <p:nvPr/>
        </p:nvSpPr>
        <p:spPr>
          <a:xfrm>
            <a:off x="4078529" y="508698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64890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03411-FA80-30D3-9D3A-37FDF85C2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85420" indent="-185420"/>
            <a:r>
              <a:rPr lang="ko-KR" altLang="en-US" sz="2250" dirty="0">
                <a:ea typeface="맑은 고딕"/>
              </a:rPr>
              <a:t>사회 초년생들이 어려운 보험에 쉽게 접근할 수 있도록 </a:t>
            </a:r>
            <a:endParaRPr lang="ko-KR" dirty="0">
              <a:ea typeface="맑은 고딕" panose="020B0503020000020004" pitchFamily="34" charset="-127"/>
            </a:endParaRPr>
          </a:p>
          <a:p>
            <a:pPr marL="0" indent="0">
              <a:buNone/>
            </a:pPr>
            <a:r>
              <a:rPr lang="ko-KR" altLang="en-US" sz="2250" dirty="0">
                <a:ea typeface="맑은 고딕"/>
              </a:rPr>
              <a:t>  하나손해보험을 </a:t>
            </a:r>
            <a:r>
              <a:rPr lang="ko-KR" altLang="en-US" sz="2250" dirty="0" err="1">
                <a:ea typeface="맑은 고딕"/>
              </a:rPr>
              <a:t>클론한</a:t>
            </a:r>
            <a:r>
              <a:rPr lang="ko-KR" altLang="en-US" sz="2250" dirty="0">
                <a:ea typeface="맑은 고딕"/>
              </a:rPr>
              <a:t> 보험 웹사이트</a:t>
            </a:r>
            <a:endParaRPr lang="ko-KR" sz="2250">
              <a:ea typeface="맑은 고딕"/>
            </a:endParaRPr>
          </a:p>
          <a:p>
            <a:pPr marL="0" indent="0">
              <a:buNone/>
            </a:pPr>
            <a:endParaRPr lang="ko-KR" altLang="en-US" sz="2250">
              <a:ea typeface="맑은 고딕"/>
            </a:endParaRPr>
          </a:p>
          <a:p>
            <a:pPr marL="0" indent="0">
              <a:buNone/>
            </a:pPr>
            <a:endParaRPr lang="ko-KR" altLang="en-US" sz="2250">
              <a:ea typeface="맑은 고딕"/>
            </a:endParaRPr>
          </a:p>
          <a:p>
            <a:pPr marL="185420" indent="-185420"/>
            <a:r>
              <a:rPr lang="ko-KR" altLang="en-US" sz="2250" dirty="0">
                <a:ea typeface="맑은 고딕"/>
              </a:rPr>
              <a:t>모든 팀원이 HTML / CSS / </a:t>
            </a:r>
            <a:r>
              <a:rPr lang="ko-KR" altLang="en-US" sz="2250" dirty="0" err="1">
                <a:ea typeface="맑은 고딕"/>
              </a:rPr>
              <a:t>Javascript에</a:t>
            </a:r>
            <a:r>
              <a:rPr lang="ko-KR" altLang="en-US" sz="2250" dirty="0">
                <a:ea typeface="맑은 고딕"/>
              </a:rPr>
              <a:t> 익숙해지는 것이 목표</a:t>
            </a:r>
          </a:p>
          <a:p>
            <a:pPr marL="0" indent="0">
              <a:buNone/>
            </a:pPr>
            <a:r>
              <a:rPr lang="ko-KR" altLang="en-US" sz="2250" i="1" dirty="0">
                <a:ea typeface="맑은 고딕"/>
              </a:rPr>
              <a:t>  → 도전적인 기능 과제 선정 </a:t>
            </a:r>
          </a:p>
          <a:p>
            <a:pPr marL="0" indent="0">
              <a:buNone/>
            </a:pPr>
            <a:endParaRPr lang="ko-KR" altLang="en-US" sz="2250">
              <a:ea typeface="맑은 고딕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845C507-EE89-6CA0-0041-440F82E0B41A}"/>
              </a:ext>
            </a:extLst>
          </p:cNvPr>
          <p:cNvSpPr txBox="1">
            <a:spLocks/>
          </p:cNvSpPr>
          <p:nvPr/>
        </p:nvSpPr>
        <p:spPr>
          <a:xfrm>
            <a:off x="681038" y="256441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7429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5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550">
                <a:ea typeface="맑은 고딕"/>
              </a:rPr>
              <a:t>기획 의도 &amp; 과제 목표</a:t>
            </a:r>
          </a:p>
        </p:txBody>
      </p:sp>
    </p:spTree>
    <p:extLst>
      <p:ext uri="{BB962C8B-B14F-4D97-AF65-F5344CB8AC3E}">
        <p14:creationId xmlns:p14="http://schemas.microsoft.com/office/powerpoint/2010/main" val="1643764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33E029-9152-A319-2B3C-1A58221775AA}"/>
              </a:ext>
            </a:extLst>
          </p:cNvPr>
          <p:cNvSpPr/>
          <p:nvPr/>
        </p:nvSpPr>
        <p:spPr>
          <a:xfrm>
            <a:off x="2217936" y="1408213"/>
            <a:ext cx="7674763" cy="5154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B7626-2816-B6E5-B0E1-4FEFB076AC7A}"/>
              </a:ext>
            </a:extLst>
          </p:cNvPr>
          <p:cNvSpPr txBox="1"/>
          <p:nvPr/>
        </p:nvSpPr>
        <p:spPr>
          <a:xfrm>
            <a:off x="5701707" y="1840891"/>
            <a:ext cx="5139979" cy="38286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1.정보 입력</a:t>
            </a:r>
            <a:endParaRPr lang="ko-KR" sz="2500"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2.보험료 안내</a:t>
            </a:r>
            <a:endParaRPr lang="ko-KR" altLang="en-US" sz="2500">
              <a:ea typeface="맑은 고딕"/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7E3DC2-6A90-CC42-2BB6-5815673B0608}"/>
              </a:ext>
            </a:extLst>
          </p:cNvPr>
          <p:cNvSpPr/>
          <p:nvPr/>
        </p:nvSpPr>
        <p:spPr>
          <a:xfrm>
            <a:off x="-1420239" y="675502"/>
            <a:ext cx="5622106" cy="2132522"/>
          </a:xfrm>
          <a:prstGeom prst="round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400">
                <a:ea typeface="맑은 고딕"/>
                <a:cs typeface="Calibri"/>
              </a:rPr>
              <a:t>          보험료 계산</a:t>
            </a:r>
            <a:endParaRPr lang="ko-KR" altLang="en-US" sz="4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97137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768126" y="315912"/>
            <a:ext cx="1811660" cy="654208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>
              <a:lnSpc>
                <a:spcPct val="150000"/>
              </a:lnSpc>
            </a:pPr>
            <a:r>
              <a:rPr lang="en-US" altLang="ko-KR" sz="900" b="1">
                <a:solidFill>
                  <a:schemeClr val="tx1"/>
                </a:solidFill>
                <a:ea typeface="맑은 고딕"/>
              </a:rPr>
              <a:t>[1]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</a:rPr>
              <a:t>생년월일</a:t>
            </a:r>
            <a:endParaRPr lang="ko-KR" altLang="en-US" b="1" err="1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숫자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6자리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입력</a:t>
            </a:r>
            <a:endParaRPr lang="en-US" altLang="ko-KR" sz="900" err="1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>
                <a:solidFill>
                  <a:schemeClr val="tx1"/>
                </a:solidFill>
                <a:ea typeface="맑은 고딕"/>
              </a:rPr>
              <a:t>19세~70세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벗어날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시 Alert(19세~70세까지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가입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가능합니다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.)</a:t>
            </a:r>
            <a:endParaRPr lang="en-US" altLang="ko-KR" sz="900">
              <a:solidFill>
                <a:schemeClr val="tx1"/>
              </a:solidFill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  <a:buFont typeface="Calibri"/>
            </a:pPr>
            <a:r>
              <a:rPr lang="en-US" altLang="ko-KR" sz="900" b="1">
                <a:solidFill>
                  <a:schemeClr val="tx1"/>
                </a:solidFill>
                <a:ea typeface="맑은 고딕"/>
              </a:rPr>
              <a:t>[2]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</a:rPr>
              <a:t>성별</a:t>
            </a:r>
            <a:endParaRPr lang="en-US" altLang="ko-KR" sz="900" b="1" err="1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남성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,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여성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중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하나만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선택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가능</a:t>
            </a:r>
            <a:endParaRPr lang="en-US" altLang="ko-KR" sz="900">
              <a:solidFill>
                <a:schemeClr val="tx1"/>
              </a:solidFill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endParaRPr lang="en-US" altLang="ko-KR" sz="900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>
                <a:solidFill>
                  <a:schemeClr val="tx1"/>
                </a:solidFill>
                <a:ea typeface="맑은 고딕"/>
              </a:rPr>
              <a:t>[3]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</a:rPr>
              <a:t>영업용자동차를</a:t>
            </a:r>
            <a:r>
              <a:rPr lang="en-US" altLang="ko-KR" sz="900" b="1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</a:rPr>
              <a:t>운전여부</a:t>
            </a:r>
            <a:endParaRPr lang="en-US" altLang="ko-KR" sz="900" b="1">
              <a:solidFill>
                <a:schemeClr val="tx1"/>
              </a:solidFill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아니요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기본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선택</a:t>
            </a:r>
            <a:endParaRPr lang="en-US" altLang="ko-KR" sz="900">
              <a:solidFill>
                <a:schemeClr val="tx1"/>
              </a:solidFill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endParaRPr lang="en-US" altLang="ko-KR" sz="900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>
                <a:solidFill>
                  <a:schemeClr val="tx1"/>
                </a:solidFill>
                <a:ea typeface="맑은 고딕"/>
              </a:rPr>
              <a:t>[4]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</a:rPr>
              <a:t>보험료</a:t>
            </a:r>
            <a:r>
              <a:rPr lang="en-US" altLang="ko-KR" sz="900" b="1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</a:rPr>
              <a:t>계산하기</a:t>
            </a:r>
            <a:endParaRPr lang="en-US" altLang="ko-KR" sz="900" b="1">
              <a:solidFill>
                <a:schemeClr val="tx1"/>
              </a:solidFill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클릭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 시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보험료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안내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페이지로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이동</a:t>
            </a:r>
            <a:endParaRPr lang="en-US" altLang="ko-KR" sz="900">
              <a:solidFill>
                <a:schemeClr val="tx1"/>
              </a:solidFill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endParaRPr lang="en-US" altLang="ko-KR" sz="900" b="1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900" b="1">
                <a:solidFill>
                  <a:schemeClr val="tx1"/>
                </a:solidFill>
                <a:ea typeface="맑은 고딕"/>
                <a:cs typeface="Calibri"/>
              </a:rPr>
              <a:t>[5]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  <a:cs typeface="Calibri"/>
              </a:rPr>
              <a:t>좌측</a:t>
            </a:r>
            <a:r>
              <a:rPr lang="en-US" altLang="ko-KR" sz="900" b="1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  <a:cs typeface="Calibri"/>
              </a:rPr>
              <a:t>배너</a:t>
            </a:r>
            <a:endParaRPr lang="en-US" altLang="ko-KR" sz="900" b="1">
              <a:solidFill>
                <a:schemeClr val="tx1"/>
              </a:solidFill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err="1">
                <a:solidFill>
                  <a:schemeClr val="tx1"/>
                </a:solidFill>
                <a:ea typeface="맑은 고딕"/>
                <a:cs typeface="Calibri"/>
              </a:rPr>
              <a:t>보험에</a:t>
            </a:r>
            <a:r>
              <a:rPr lang="en-US" altLang="ko-KR" sz="90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  <a:cs typeface="Calibri"/>
              </a:rPr>
              <a:t>대한</a:t>
            </a:r>
            <a:r>
              <a:rPr lang="en-US" altLang="ko-KR" sz="900">
                <a:solidFill>
                  <a:schemeClr val="tx1"/>
                </a:solidFill>
                <a:ea typeface="맑은 고딕"/>
                <a:cs typeface="Calibri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  <a:cs typeface="Calibri"/>
              </a:rPr>
              <a:t>안내</a:t>
            </a:r>
            <a:r>
              <a:rPr lang="en-US" altLang="ko-KR" sz="900">
                <a:solidFill>
                  <a:schemeClr val="tx1"/>
                </a:solidFill>
                <a:ea typeface="맑은 고딕"/>
                <a:cs typeface="Calibri"/>
              </a:rPr>
              <a:t> 및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  <a:cs typeface="Calibri"/>
              </a:rPr>
              <a:t>홍보</a:t>
            </a:r>
            <a:endParaRPr lang="en-US" altLang="ko-KR" sz="900" err="1">
              <a:solidFill>
                <a:schemeClr val="tx1"/>
              </a:solidFill>
              <a:ea typeface="맑은 고딕" panose="020B0503020000020004" pitchFamily="34" charset="-127"/>
              <a:cs typeface="Calibri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770930" y="28575"/>
            <a:ext cx="2096616" cy="28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latin typeface="맑은 고딕" pitchFamily="50" charset="-127"/>
                <a:ea typeface="맑은 고딕" pitchFamily="50" charset="-127"/>
              </a:rPr>
              <a:t>Description</a:t>
            </a:r>
            <a:endParaRPr lang="ko-KR" altLang="en-US" sz="11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사이드바 &gt; 보험료 계산</a:t>
            </a:r>
            <a:endParaRPr lang="ko-KR"/>
          </a:p>
        </p:txBody>
      </p:sp>
      <p:pic>
        <p:nvPicPr>
          <p:cNvPr id="4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C08E5CBB-3E77-8769-FAAD-39C3B913E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90" y="1208372"/>
            <a:ext cx="4364728" cy="45390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D0B5E8C-C7D0-2EB9-F256-AAF05895191B}"/>
              </a:ext>
            </a:extLst>
          </p:cNvPr>
          <p:cNvSpPr/>
          <p:nvPr/>
        </p:nvSpPr>
        <p:spPr bwMode="auto">
          <a:xfrm>
            <a:off x="4484926" y="1211110"/>
            <a:ext cx="3176143" cy="4533597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C8A13A-969F-7940-2EC8-FBE54FF7E284}"/>
              </a:ext>
            </a:extLst>
          </p:cNvPr>
          <p:cNvSpPr txBox="1"/>
          <p:nvPr/>
        </p:nvSpPr>
        <p:spPr>
          <a:xfrm>
            <a:off x="4630049" y="1355840"/>
            <a:ext cx="268994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b="1">
                <a:solidFill>
                  <a:srgbClr val="009591"/>
                </a:solidFill>
                <a:ea typeface="맑은 고딕"/>
              </a:rPr>
              <a:t>하나 가득담은 운전자보험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8F19A-8D3E-6F88-E3CD-879A4DBFA981}"/>
              </a:ext>
            </a:extLst>
          </p:cNvPr>
          <p:cNvSpPr txBox="1"/>
          <p:nvPr/>
        </p:nvSpPr>
        <p:spPr>
          <a:xfrm>
            <a:off x="4635447" y="1627552"/>
            <a:ext cx="27988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보험 가입 운전자 정보를 입력해 주세요.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4E6C8809-3D9D-4CEF-D955-DD398C133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83" t="21351" r="-146" b="8715"/>
          <a:stretch/>
        </p:blipFill>
        <p:spPr>
          <a:xfrm>
            <a:off x="4634719" y="2268373"/>
            <a:ext cx="2990489" cy="349005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E9C72C12-448E-11D1-9112-516198D411DA}"/>
              </a:ext>
            </a:extLst>
          </p:cNvPr>
          <p:cNvSpPr/>
          <p:nvPr/>
        </p:nvSpPr>
        <p:spPr>
          <a:xfrm>
            <a:off x="4730954" y="232639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1B96618-AE20-BCD7-DC3D-4D7503B60F74}"/>
              </a:ext>
            </a:extLst>
          </p:cNvPr>
          <p:cNvSpPr/>
          <p:nvPr/>
        </p:nvSpPr>
        <p:spPr>
          <a:xfrm>
            <a:off x="4730954" y="326108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A0467C3-A677-E7EE-4AE7-B58B169A4383}"/>
              </a:ext>
            </a:extLst>
          </p:cNvPr>
          <p:cNvSpPr/>
          <p:nvPr/>
        </p:nvSpPr>
        <p:spPr>
          <a:xfrm>
            <a:off x="4730954" y="390231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44D3F45-F9AE-AA91-3DE4-69E593570425}"/>
              </a:ext>
            </a:extLst>
          </p:cNvPr>
          <p:cNvSpPr/>
          <p:nvPr/>
        </p:nvSpPr>
        <p:spPr>
          <a:xfrm>
            <a:off x="4730954" y="514132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4196C48-7A7A-AD37-1364-61A0D5340A6C}"/>
              </a:ext>
            </a:extLst>
          </p:cNvPr>
          <p:cNvSpPr/>
          <p:nvPr/>
        </p:nvSpPr>
        <p:spPr>
          <a:xfrm>
            <a:off x="203778" y="13290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78873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768126" y="315912"/>
            <a:ext cx="1811660" cy="654208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>
              <a:lnSpc>
                <a:spcPct val="150000"/>
              </a:lnSpc>
            </a:pPr>
            <a:r>
              <a:rPr lang="en-US" altLang="ko-KR" sz="900" b="1">
                <a:solidFill>
                  <a:schemeClr val="tx1"/>
                </a:solidFill>
                <a:ea typeface="맑은 고딕"/>
              </a:rPr>
              <a:t>[1]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</a:rPr>
              <a:t>보험기간</a:t>
            </a:r>
            <a:r>
              <a:rPr lang="en-US" altLang="ko-KR" sz="900" b="1">
                <a:solidFill>
                  <a:schemeClr val="tx1"/>
                </a:solidFill>
                <a:ea typeface="맑은 고딕"/>
              </a:rPr>
              <a:t> 및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</a:rPr>
              <a:t>납입기간</a:t>
            </a:r>
            <a:endParaRPr lang="ko-KR" altLang="en-US" b="1" err="1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보험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기간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별 월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보험료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안내</a:t>
            </a:r>
            <a:endParaRPr lang="en-US" altLang="ko-KR" sz="900">
              <a:solidFill>
                <a:schemeClr val="tx1"/>
              </a:solidFill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endParaRPr lang="en-US" altLang="ko-KR" sz="900" b="1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>
                <a:solidFill>
                  <a:schemeClr val="tx1"/>
                </a:solidFill>
                <a:ea typeface="맑은 고딕"/>
              </a:rPr>
              <a:t>[2]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</a:rPr>
              <a:t>보장내용</a:t>
            </a:r>
            <a:r>
              <a:rPr lang="en-US" altLang="ko-KR" sz="900" b="1">
                <a:solidFill>
                  <a:schemeClr val="tx1"/>
                </a:solidFill>
                <a:ea typeface="맑은 고딕"/>
              </a:rPr>
              <a:t> 및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</a:rPr>
              <a:t>금액</a:t>
            </a:r>
            <a:r>
              <a:rPr lang="en-US" altLang="ko-KR" sz="900" b="1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b="1" err="1">
                <a:solidFill>
                  <a:schemeClr val="tx1"/>
                </a:solidFill>
                <a:ea typeface="맑은 고딕"/>
              </a:rPr>
              <a:t>안내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보험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기간에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따른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보장내용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별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금액</a:t>
            </a:r>
            <a:r>
              <a:rPr lang="en-US" altLang="ko-KR" sz="90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900" err="1">
                <a:solidFill>
                  <a:schemeClr val="tx1"/>
                </a:solidFill>
                <a:ea typeface="맑은 고딕"/>
              </a:rPr>
              <a:t>안내</a:t>
            </a:r>
            <a:endParaRPr lang="en-US" altLang="ko-KR" sz="900" err="1">
              <a:solidFill>
                <a:schemeClr val="tx1"/>
              </a:solidFill>
              <a:ea typeface="맑은 고딕" panose="020B0503020000020004" pitchFamily="34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7770930" y="28575"/>
            <a:ext cx="2096616" cy="288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>
                <a:latin typeface="맑은 고딕" pitchFamily="50" charset="-127"/>
                <a:ea typeface="맑은 고딕" pitchFamily="50" charset="-127"/>
              </a:rPr>
              <a:t>Description</a:t>
            </a:r>
            <a:endParaRPr lang="ko-KR" altLang="en-US" sz="11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사이드바 &gt; 보험료 계산</a:t>
            </a:r>
            <a:endParaRPr 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0B5E8C-C7D0-2EB9-F256-AAF05895191B}"/>
              </a:ext>
            </a:extLst>
          </p:cNvPr>
          <p:cNvSpPr/>
          <p:nvPr/>
        </p:nvSpPr>
        <p:spPr bwMode="auto">
          <a:xfrm>
            <a:off x="124547" y="1211110"/>
            <a:ext cx="7536522" cy="4533597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8F19A-8D3E-6F88-E3CD-879A4DBFA981}"/>
              </a:ext>
            </a:extLst>
          </p:cNvPr>
          <p:cNvSpPr txBox="1"/>
          <p:nvPr/>
        </p:nvSpPr>
        <p:spPr>
          <a:xfrm>
            <a:off x="275068" y="1388446"/>
            <a:ext cx="27988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보험료 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2B3ECF-5E58-E341-935E-AF358951ED37}"/>
              </a:ext>
            </a:extLst>
          </p:cNvPr>
          <p:cNvSpPr txBox="1"/>
          <p:nvPr/>
        </p:nvSpPr>
        <p:spPr>
          <a:xfrm>
            <a:off x="1586588" y="1483546"/>
            <a:ext cx="413001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>
                <a:solidFill>
                  <a:schemeClr val="bg1">
                    <a:lumMod val="65000"/>
                  </a:schemeClr>
                </a:solidFill>
                <a:ea typeface="맑은 고딕"/>
              </a:rPr>
              <a:t>상품유형과 가입조건을 선택하십시오.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1771A6-C0AD-4BD8-A72E-1489FBD1CB0F}"/>
              </a:ext>
            </a:extLst>
          </p:cNvPr>
          <p:cNvSpPr/>
          <p:nvPr/>
        </p:nvSpPr>
        <p:spPr bwMode="auto">
          <a:xfrm>
            <a:off x="270454" y="1824498"/>
            <a:ext cx="7275552" cy="8600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 algn="ctr">
            <a:noFill/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endParaRPr lang="ko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1360B4-E359-3EFE-3B9B-D11CFE66F9E1}"/>
              </a:ext>
            </a:extLst>
          </p:cNvPr>
          <p:cNvSpPr txBox="1"/>
          <p:nvPr/>
        </p:nvSpPr>
        <p:spPr>
          <a:xfrm>
            <a:off x="421153" y="1940020"/>
            <a:ext cx="186122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>
                <a:solidFill>
                  <a:srgbClr val="FFFFFF"/>
                </a:solidFill>
                <a:ea typeface="맑은 고딕"/>
              </a:rPr>
              <a:t>보험기간 및 납입기간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555C50-A3D3-CBC0-A33A-FCEE5EBFB276}"/>
              </a:ext>
            </a:extLst>
          </p:cNvPr>
          <p:cNvSpPr/>
          <p:nvPr/>
        </p:nvSpPr>
        <p:spPr bwMode="auto">
          <a:xfrm>
            <a:off x="512708" y="2251537"/>
            <a:ext cx="838284" cy="284031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r>
              <a:rPr lang="ko-KR" altLang="en-US" sz="900">
                <a:ea typeface="맑은 고딕"/>
              </a:rPr>
              <a:t>5년</a:t>
            </a:r>
            <a:endParaRPr lang="ko-KR" sz="9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45BA1E-3301-28EB-CD71-D5436A8DF7BA}"/>
              </a:ext>
            </a:extLst>
          </p:cNvPr>
          <p:cNvSpPr/>
          <p:nvPr/>
        </p:nvSpPr>
        <p:spPr bwMode="auto">
          <a:xfrm>
            <a:off x="1447533" y="2251537"/>
            <a:ext cx="838284" cy="284031"/>
          </a:xfrm>
          <a:prstGeom prst="rect">
            <a:avLst/>
          </a:prstGeom>
          <a:solidFill>
            <a:srgbClr val="00959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r>
              <a:rPr lang="ko-KR" altLang="en-US" sz="900">
                <a:solidFill>
                  <a:srgbClr val="FFFFFF"/>
                </a:solidFill>
                <a:ea typeface="맑은 고딕"/>
              </a:rPr>
              <a:t>10년</a:t>
            </a:r>
            <a:endParaRPr lang="ko-KR" sz="900">
              <a:solidFill>
                <a:srgbClr val="FFFFFF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C432987-64FF-08EF-A27D-C6F35811D7A6}"/>
              </a:ext>
            </a:extLst>
          </p:cNvPr>
          <p:cNvSpPr/>
          <p:nvPr/>
        </p:nvSpPr>
        <p:spPr bwMode="auto">
          <a:xfrm>
            <a:off x="2382608" y="2251537"/>
            <a:ext cx="838284" cy="284031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r>
              <a:rPr lang="ko-KR" altLang="en-US" sz="900">
                <a:ea typeface="맑은 고딕"/>
              </a:rPr>
              <a:t>15년</a:t>
            </a:r>
            <a:endParaRPr lang="ko-KR" sz="9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205FFC-4F6D-2318-0B20-DAB988D0CBF3}"/>
              </a:ext>
            </a:extLst>
          </p:cNvPr>
          <p:cNvSpPr/>
          <p:nvPr/>
        </p:nvSpPr>
        <p:spPr bwMode="auto">
          <a:xfrm>
            <a:off x="3317683" y="2251537"/>
            <a:ext cx="838284" cy="284031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/>
          <a:p>
            <a:pPr algn="ctr"/>
            <a:r>
              <a:rPr lang="ko-KR" altLang="en-US" sz="900">
                <a:ea typeface="맑은 고딕"/>
              </a:rPr>
              <a:t>20년</a:t>
            </a:r>
            <a:endParaRPr lang="ko-KR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6E9C5B-27E2-3A8B-A0BC-721D893452DD}"/>
              </a:ext>
            </a:extLst>
          </p:cNvPr>
          <p:cNvSpPr txBox="1"/>
          <p:nvPr/>
        </p:nvSpPr>
        <p:spPr>
          <a:xfrm>
            <a:off x="5353142" y="2141087"/>
            <a:ext cx="84677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>
                <a:solidFill>
                  <a:srgbClr val="FFFFFF"/>
                </a:solidFill>
                <a:ea typeface="맑은 고딕"/>
              </a:rPr>
              <a:t>월 보험료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2E9CB1-FFD5-9A14-D78A-6B6E291F8AF1}"/>
              </a:ext>
            </a:extLst>
          </p:cNvPr>
          <p:cNvSpPr txBox="1"/>
          <p:nvPr/>
        </p:nvSpPr>
        <p:spPr>
          <a:xfrm>
            <a:off x="6198477" y="1999780"/>
            <a:ext cx="19291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>
                <a:solidFill>
                  <a:srgbClr val="FF0000"/>
                </a:solidFill>
                <a:ea typeface="맑은 고딕"/>
              </a:rPr>
              <a:t>11,000</a:t>
            </a:r>
            <a:r>
              <a:rPr lang="ko-KR" altLang="en-US" sz="900">
                <a:solidFill>
                  <a:srgbClr val="FFFFFF"/>
                </a:solidFill>
                <a:ea typeface="맑은 고딕"/>
              </a:rPr>
              <a:t>원</a:t>
            </a:r>
            <a:endParaRPr lang="ko-KR" altLang="en-US" sz="900">
              <a:solidFill>
                <a:srgbClr val="FFFFFF"/>
              </a:solidFill>
            </a:endParaRPr>
          </a:p>
        </p:txBody>
      </p:sp>
      <p:graphicFrame>
        <p:nvGraphicFramePr>
          <p:cNvPr id="20" name="표 20">
            <a:extLst>
              <a:ext uri="{FF2B5EF4-FFF2-40B4-BE49-F238E27FC236}">
                <a16:creationId xmlns:a16="http://schemas.microsoft.com/office/drawing/2014/main" id="{6D362238-FD3D-6E13-46C8-7024B4286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66327"/>
              </p:ext>
            </p:extLst>
          </p:nvPr>
        </p:nvGraphicFramePr>
        <p:xfrm>
          <a:off x="282751" y="2819990"/>
          <a:ext cx="7268384" cy="275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340">
                  <a:extLst>
                    <a:ext uri="{9D8B030D-6E8A-4147-A177-3AD203B41FA5}">
                      <a16:colId xmlns:a16="http://schemas.microsoft.com/office/drawing/2014/main" val="3839358832"/>
                    </a:ext>
                  </a:extLst>
                </a:gridCol>
                <a:gridCol w="1399348">
                  <a:extLst>
                    <a:ext uri="{9D8B030D-6E8A-4147-A177-3AD203B41FA5}">
                      <a16:colId xmlns:a16="http://schemas.microsoft.com/office/drawing/2014/main" val="1186885839"/>
                    </a:ext>
                  </a:extLst>
                </a:gridCol>
                <a:gridCol w="1399348">
                  <a:extLst>
                    <a:ext uri="{9D8B030D-6E8A-4147-A177-3AD203B41FA5}">
                      <a16:colId xmlns:a16="http://schemas.microsoft.com/office/drawing/2014/main" val="1315418188"/>
                    </a:ext>
                  </a:extLst>
                </a:gridCol>
                <a:gridCol w="1399348">
                  <a:extLst>
                    <a:ext uri="{9D8B030D-6E8A-4147-A177-3AD203B41FA5}">
                      <a16:colId xmlns:a16="http://schemas.microsoft.com/office/drawing/2014/main" val="3161780917"/>
                    </a:ext>
                  </a:extLst>
                </a:gridCol>
              </a:tblGrid>
              <a:tr h="520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보장내용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실속플랜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표준플랜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solidFill>
                            <a:schemeClr val="tx1"/>
                          </a:solidFill>
                        </a:rPr>
                        <a:t>고급플랜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395340"/>
                  </a:ext>
                </a:extLst>
              </a:tr>
              <a:tr h="3727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/>
                        <a:t>중증자동차사고부상치료비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100만원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300만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300만원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274331"/>
                  </a:ext>
                </a:extLst>
              </a:tr>
              <a:tr h="3727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/>
                        <a:t>교통사고처리지원금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2억 5,000만원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2억 5000만원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2억 5,000만원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227769"/>
                  </a:ext>
                </a:extLst>
              </a:tr>
              <a:tr h="3727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/>
                        <a:t>자동차사고벌금</a:t>
                      </a:r>
                      <a:endParaRPr lang="ko-KR" altLang="en-US" sz="900"/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500만원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500만원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500만원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74996"/>
                  </a:ext>
                </a:extLst>
              </a:tr>
              <a:tr h="3727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err="1"/>
                        <a:t>자동차사고변호사선임비용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5,000만원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5,000만원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900"/>
                        <a:t>5,000만원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75475"/>
                  </a:ext>
                </a:extLst>
              </a:tr>
              <a:tr h="37270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900" err="1"/>
                        <a:t>자동차사고부상치료비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900"/>
                        <a:t>1,200만원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900"/>
                        <a:t>1,200만원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900"/>
                        <a:t>1,200만원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816245"/>
                  </a:ext>
                </a:extLst>
              </a:tr>
              <a:tr h="37270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900" err="1"/>
                        <a:t>자동차사고생활치료비</a:t>
                      </a:r>
                      <a:endParaRPr lang="ko-KR" altLang="en-US" sz="900"/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900"/>
                        <a:t>100만원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900"/>
                        <a:t>100만원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ko-KR" altLang="en-US" sz="900"/>
                        <a:t>100만</a:t>
                      </a:r>
                    </a:p>
                  </a:txBody>
                  <a:tcPr>
                    <a:lnL w="6350">
                      <a:solidFill>
                        <a:schemeClr val="bg1">
                          <a:lumMod val="75000"/>
                        </a:schemeClr>
                      </a:solidFill>
                    </a:lnL>
                    <a:lnR w="6350">
                      <a:solidFill>
                        <a:schemeClr val="bg1">
                          <a:lumMod val="75000"/>
                        </a:schemeClr>
                      </a:solidFill>
                    </a:lnR>
                    <a:lnT w="6350">
                      <a:solidFill>
                        <a:schemeClr val="bg1">
                          <a:lumMod val="75000"/>
                        </a:schemeClr>
                      </a:solidFill>
                    </a:lnT>
                    <a:lnB w="6350">
                      <a:solidFill>
                        <a:schemeClr val="bg1">
                          <a:lumMod val="75000"/>
                        </a:schemeClr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900321"/>
                  </a:ext>
                </a:extLst>
              </a:tr>
            </a:tbl>
          </a:graphicData>
        </a:graphic>
      </p:graphicFrame>
      <p:sp>
        <p:nvSpPr>
          <p:cNvPr id="23" name="타원 22">
            <a:extLst>
              <a:ext uri="{FF2B5EF4-FFF2-40B4-BE49-F238E27FC236}">
                <a16:creationId xmlns:a16="http://schemas.microsoft.com/office/drawing/2014/main" id="{F4A134C8-DFB7-F50F-D6D6-09F18998184A}"/>
              </a:ext>
            </a:extLst>
          </p:cNvPr>
          <p:cNvSpPr/>
          <p:nvPr/>
        </p:nvSpPr>
        <p:spPr>
          <a:xfrm>
            <a:off x="348827" y="194599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FBF785E-88C0-D3C1-B1D1-4097428C9BE1}"/>
              </a:ext>
            </a:extLst>
          </p:cNvPr>
          <p:cNvSpPr/>
          <p:nvPr/>
        </p:nvSpPr>
        <p:spPr>
          <a:xfrm>
            <a:off x="348827" y="278286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48273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33E029-9152-A319-2B3C-1A58221775AA}"/>
              </a:ext>
            </a:extLst>
          </p:cNvPr>
          <p:cNvSpPr/>
          <p:nvPr/>
        </p:nvSpPr>
        <p:spPr>
          <a:xfrm>
            <a:off x="2217936" y="1408213"/>
            <a:ext cx="7674763" cy="5154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B7626-2816-B6E5-B0E1-4FEFB076AC7A}"/>
              </a:ext>
            </a:extLst>
          </p:cNvPr>
          <p:cNvSpPr txBox="1"/>
          <p:nvPr/>
        </p:nvSpPr>
        <p:spPr>
          <a:xfrm>
            <a:off x="5701707" y="1840891"/>
            <a:ext cx="5139979" cy="38286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1.보상처리절차</a:t>
            </a:r>
            <a:endParaRPr lang="ko-KR" sz="2500"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2.보상서류안내</a:t>
            </a:r>
            <a:endParaRPr lang="ko-KR" altLang="en-US" sz="2500">
              <a:ea typeface="맑은 고딕"/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</a:endParaRPr>
          </a:p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3.차량관리팁</a:t>
            </a:r>
            <a:endParaRPr lang="ko-KR" altLang="en-US" sz="2500">
              <a:ea typeface="맑은 고딕"/>
              <a:cs typeface="Calibri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7E3DC2-6A90-CC42-2BB6-5815673B0608}"/>
              </a:ext>
            </a:extLst>
          </p:cNvPr>
          <p:cNvSpPr/>
          <p:nvPr/>
        </p:nvSpPr>
        <p:spPr>
          <a:xfrm>
            <a:off x="-1420239" y="675502"/>
            <a:ext cx="5622106" cy="2132522"/>
          </a:xfrm>
          <a:prstGeom prst="round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>
                <a:ea typeface="맑은 고딕"/>
                <a:cs typeface="Calibri"/>
              </a:rPr>
              <a:t>          보상</a:t>
            </a:r>
            <a:endParaRPr lang="ko-KR" altLang="en-US" sz="4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9162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0323461" y="729576"/>
            <a:ext cx="2146506" cy="65414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endParaRPr lang="en-US" altLang="ko-KR" sz="900" b="1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보상 &gt; 보상처리절차 1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15EB7940-B67D-AFA2-2087-DB5EA9A14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17" y="635029"/>
            <a:ext cx="7419757" cy="4339807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8F6B396A-A429-6E0A-C881-55999CDF0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57" y="6452179"/>
            <a:ext cx="7089208" cy="266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3B1676-1D47-D66C-F326-D6AC1195EAF5}"/>
              </a:ext>
            </a:extLst>
          </p:cNvPr>
          <p:cNvSpPr txBox="1"/>
          <p:nvPr/>
        </p:nvSpPr>
        <p:spPr>
          <a:xfrm>
            <a:off x="7775408" y="318836"/>
            <a:ext cx="2152106" cy="42258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900" b="1">
                <a:latin typeface="맑은 고딕"/>
                <a:ea typeface="맑은 고딕"/>
                <a:cs typeface="Calibri"/>
              </a:rPr>
              <a:t>[1] 제목, 소제목</a:t>
            </a: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>
                <a:latin typeface="맑은 고딕"/>
                <a:ea typeface="맑은 고딕"/>
                <a:cs typeface="Calibri"/>
              </a:rPr>
              <a:t>[2] 절차 설명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  <a:cs typeface="Calibri"/>
              </a:rPr>
              <a:t>제목, 아이콘, 상세 내용 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  <a:cs typeface="Calibri"/>
              </a:rPr>
              <a:t>박스로 구역 지정</a:t>
            </a:r>
            <a:endParaRPr lang="ko-KR" altLang="en-US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>
                <a:latin typeface="맑은 고딕"/>
                <a:ea typeface="맑은 고딕"/>
                <a:cs typeface="Calibri"/>
              </a:rPr>
              <a:t>[3] 버튼</a:t>
            </a:r>
          </a:p>
          <a:p>
            <a:pPr>
              <a:lnSpc>
                <a:spcPct val="150000"/>
              </a:lnSpc>
            </a:pPr>
            <a:r>
              <a:rPr lang="ko-KR" sz="900" b="1">
                <a:latin typeface="맑은 고딕"/>
                <a:ea typeface="맑은 고딕"/>
                <a:cs typeface="Calibri"/>
              </a:rPr>
              <a:t>[3-1] 필요서류확인</a:t>
            </a:r>
            <a:endParaRPr lang="ko-KR" altLang="en-US" sz="900" b="1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  <a:cs typeface="Calibri"/>
              </a:rPr>
              <a:t>보상서류확인 페이지로 연결</a:t>
            </a:r>
            <a:endParaRPr lang="ko-KR" altLang="en-US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>
                <a:latin typeface="맑은 고딕"/>
                <a:ea typeface="맑은 고딕"/>
                <a:cs typeface="Calibri"/>
              </a:rPr>
              <a:t>[3-2] 온라인 사고 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접수</a:t>
            </a:r>
            <a:endParaRPr lang="ko-KR" altLang="en-US" sz="900" b="1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  <a:cs typeface="Calibri"/>
              </a:rPr>
              <a:t>로그인 페이지로 연결</a:t>
            </a: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  <a:cs typeface="Calibri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C0892F-5415-162D-F11D-C3875ACCAF1F}"/>
              </a:ext>
            </a:extLst>
          </p:cNvPr>
          <p:cNvSpPr/>
          <p:nvPr/>
        </p:nvSpPr>
        <p:spPr>
          <a:xfrm>
            <a:off x="302499" y="71271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98D3544B-0CA2-5608-4CAC-1ED872A0E2C8}"/>
              </a:ext>
            </a:extLst>
          </p:cNvPr>
          <p:cNvSpPr/>
          <p:nvPr/>
        </p:nvSpPr>
        <p:spPr>
          <a:xfrm>
            <a:off x="302499" y="175608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90A2FDA-8AC7-A680-A99E-D34E1267D9BB}"/>
              </a:ext>
            </a:extLst>
          </p:cNvPr>
          <p:cNvSpPr/>
          <p:nvPr/>
        </p:nvSpPr>
        <p:spPr>
          <a:xfrm>
            <a:off x="302499" y="413628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7795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보상 &gt; 보상처리절차 2</a:t>
            </a:r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01C7D4E-083F-D510-C4A6-D747A2500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99" y="629158"/>
            <a:ext cx="7322401" cy="5146129"/>
          </a:xfrm>
          <a:prstGeom prst="rect">
            <a:avLst/>
          </a:prstGeom>
        </p:spPr>
      </p:pic>
      <p:pic>
        <p:nvPicPr>
          <p:cNvPr id="8" name="그림 9">
            <a:extLst>
              <a:ext uri="{FF2B5EF4-FFF2-40B4-BE49-F238E27FC236}">
                <a16:creationId xmlns:a16="http://schemas.microsoft.com/office/drawing/2014/main" id="{815B4A02-C711-1289-1786-B8E80449D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766" y="396861"/>
            <a:ext cx="7089208" cy="266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0BD449-FB02-F933-4B39-6CF3BF61B25B}"/>
              </a:ext>
            </a:extLst>
          </p:cNvPr>
          <p:cNvSpPr txBox="1"/>
          <p:nvPr/>
        </p:nvSpPr>
        <p:spPr>
          <a:xfrm>
            <a:off x="7775408" y="318836"/>
            <a:ext cx="2152106" cy="1935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Malgun Gothic"/>
                <a:ea typeface="Malgun Gothic"/>
              </a:rPr>
              <a:t>[1]</a:t>
            </a:r>
            <a:r>
              <a:rPr lang="ko-KR" altLang="en-US" sz="900" b="1">
                <a:latin typeface="Malgun Gothic"/>
                <a:ea typeface="Malgun Gothic"/>
              </a:rPr>
              <a:t> </a:t>
            </a:r>
            <a:r>
              <a:rPr lang="ko-KR" sz="900" b="1">
                <a:latin typeface="Malgun Gothic"/>
                <a:ea typeface="Malgun Gothic"/>
              </a:rPr>
              <a:t>사고접수</a:t>
            </a:r>
            <a:r>
              <a:rPr lang="ko-KR" altLang="en-US" sz="900" b="1">
                <a:latin typeface="Malgun Gothic"/>
                <a:ea typeface="Malgun Gothic"/>
              </a:rPr>
              <a:t> </a:t>
            </a:r>
            <a:r>
              <a:rPr lang="ko-KR" sz="900" b="1">
                <a:latin typeface="Malgun Gothic"/>
                <a:ea typeface="Malgun Gothic"/>
              </a:rPr>
              <a:t>방법</a:t>
            </a:r>
            <a:endParaRPr lang="en-US" altLang="ko-KR" sz="900" b="1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Malgun Gothic"/>
                <a:ea typeface="Malgun Gothic"/>
              </a:rPr>
              <a:t>테이블로</a:t>
            </a:r>
            <a:r>
              <a:rPr lang="ko-KR" altLang="en-US" sz="900">
                <a:latin typeface="Malgun Gothic"/>
                <a:ea typeface="Malgun Gothic"/>
              </a:rPr>
              <a:t> </a:t>
            </a:r>
            <a:r>
              <a:rPr lang="ko-KR" sz="900">
                <a:latin typeface="Malgun Gothic"/>
                <a:ea typeface="Malgun Gothic"/>
              </a:rPr>
              <a:t>단을</a:t>
            </a:r>
            <a:r>
              <a:rPr lang="ko-KR" altLang="en-US" sz="900">
                <a:latin typeface="Malgun Gothic"/>
                <a:ea typeface="Malgun Gothic"/>
              </a:rPr>
              <a:t> </a:t>
            </a:r>
            <a:r>
              <a:rPr lang="ko-KR" sz="900">
                <a:latin typeface="Malgun Gothic"/>
                <a:ea typeface="Malgun Gothic"/>
              </a:rPr>
              <a:t>나누어</a:t>
            </a:r>
            <a:r>
              <a:rPr lang="ko-KR" altLang="en-US" sz="900">
                <a:latin typeface="Malgun Gothic"/>
                <a:ea typeface="Malgun Gothic"/>
              </a:rPr>
              <a:t> </a:t>
            </a:r>
            <a:r>
              <a:rPr lang="ko-KR" sz="900">
                <a:latin typeface="Malgun Gothic"/>
                <a:ea typeface="Malgun Gothic"/>
              </a:rPr>
              <a:t>구현</a:t>
            </a:r>
            <a:endParaRPr lang="ko-KR" altLang="en-US" sz="9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900" b="1">
                <a:latin typeface="Malgun Gothic"/>
                <a:ea typeface="Malgun Gothic"/>
              </a:rPr>
              <a:t>[2]</a:t>
            </a:r>
            <a:r>
              <a:rPr lang="ko-KR" altLang="en-US" sz="900" b="1">
                <a:latin typeface="Malgun Gothic"/>
                <a:ea typeface="Malgun Gothic"/>
              </a:rPr>
              <a:t> </a:t>
            </a:r>
            <a:r>
              <a:rPr lang="ko-KR" sz="900" b="1">
                <a:latin typeface="Malgun Gothic"/>
                <a:ea typeface="Malgun Gothic"/>
              </a:rPr>
              <a:t>보험금</a:t>
            </a:r>
            <a:r>
              <a:rPr lang="ko-KR" altLang="en-US" sz="900" b="1">
                <a:latin typeface="Malgun Gothic"/>
                <a:ea typeface="Malgun Gothic"/>
              </a:rPr>
              <a:t> </a:t>
            </a:r>
            <a:r>
              <a:rPr lang="ko-KR" sz="900" b="1">
                <a:latin typeface="Malgun Gothic"/>
                <a:ea typeface="Malgun Gothic"/>
              </a:rPr>
              <a:t>청구</a:t>
            </a:r>
            <a:r>
              <a:rPr lang="ko-KR" altLang="en-US" sz="900" b="1">
                <a:latin typeface="Malgun Gothic"/>
                <a:ea typeface="Malgun Gothic"/>
              </a:rPr>
              <a:t> </a:t>
            </a:r>
            <a:r>
              <a:rPr lang="ko-KR" sz="900" b="1">
                <a:latin typeface="Malgun Gothic"/>
                <a:ea typeface="Malgun Gothic"/>
              </a:rPr>
              <a:t>시</a:t>
            </a:r>
            <a:r>
              <a:rPr lang="ko-KR" altLang="en-US" sz="900" b="1">
                <a:latin typeface="Malgun Gothic"/>
                <a:ea typeface="Malgun Gothic"/>
              </a:rPr>
              <a:t> </a:t>
            </a:r>
            <a:r>
              <a:rPr lang="ko-KR" sz="900" b="1">
                <a:latin typeface="Malgun Gothic"/>
                <a:ea typeface="Malgun Gothic"/>
              </a:rPr>
              <a:t>유의사항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Malgun Gothic"/>
                <a:ea typeface="Malgun Gothic"/>
              </a:rPr>
              <a:t>안내 문구 작성 및 박스 표시</a:t>
            </a:r>
            <a:endParaRPr lang="ko-KR" altLang="en-US" sz="9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46B72DC-5ED1-8067-AF17-9C5795AFFBD2}"/>
              </a:ext>
            </a:extLst>
          </p:cNvPr>
          <p:cNvSpPr/>
          <p:nvPr/>
        </p:nvSpPr>
        <p:spPr>
          <a:xfrm>
            <a:off x="433348" y="80702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B570920-7B0F-3B31-C116-F10BF6656444}"/>
              </a:ext>
            </a:extLst>
          </p:cNvPr>
          <p:cNvSpPr/>
          <p:nvPr/>
        </p:nvSpPr>
        <p:spPr>
          <a:xfrm>
            <a:off x="433348" y="321494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55756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보상 &gt; 보상서류안내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B8D91E38-11E6-65A9-2832-8F5395C0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5" y="321377"/>
            <a:ext cx="7544063" cy="3805530"/>
          </a:xfrm>
          <a:prstGeom prst="rect">
            <a:avLst/>
          </a:prstGeom>
        </p:spPr>
      </p:pic>
      <p:pic>
        <p:nvPicPr>
          <p:cNvPr id="6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18D0C35-3B72-8F8C-A243-53B6AF58C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868"/>
          <a:stretch/>
        </p:blipFill>
        <p:spPr>
          <a:xfrm>
            <a:off x="313338" y="3969117"/>
            <a:ext cx="7287272" cy="26768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9D9519-FC2F-465A-EE39-29725D7EE5E1}"/>
              </a:ext>
            </a:extLst>
          </p:cNvPr>
          <p:cNvSpPr txBox="1"/>
          <p:nvPr/>
        </p:nvSpPr>
        <p:spPr>
          <a:xfrm>
            <a:off x="7775408" y="318836"/>
            <a:ext cx="1934631" cy="50568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sz="900" b="1" dirty="0">
                <a:latin typeface="맑은 고딕"/>
                <a:ea typeface="맑은 고딕"/>
                <a:cs typeface="Calibri"/>
              </a:rPr>
              <a:t>[1] 제목, 소제목</a:t>
            </a:r>
            <a:endParaRPr lang="ko-KR" sz="900" b="1" dirty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 dirty="0">
                <a:latin typeface="맑은 고딕"/>
                <a:ea typeface="맑은 고딕"/>
                <a:cs typeface="Calibri"/>
              </a:rPr>
              <a:t>[2] 탭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  <a:cs typeface="Calibri"/>
              </a:rPr>
              <a:t>선택하면 색상 변경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  <a:cs typeface="Calibri"/>
              </a:rPr>
              <a:t>하단의 테이블 변경</a:t>
            </a:r>
            <a:endParaRPr lang="ko-KR" altLang="en-US" sz="900" dirty="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 dirty="0">
                <a:latin typeface="맑은 고딕"/>
                <a:ea typeface="맑은 고딕"/>
                <a:cs typeface="Calibri"/>
              </a:rPr>
              <a:t>[3] 테이블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  <a:cs typeface="Calibri"/>
              </a:rPr>
              <a:t>사고원인, 보험처리, 손해내용 표시</a:t>
            </a: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 dirty="0">
                <a:latin typeface="맑은 고딕"/>
                <a:ea typeface="맑은 고딕"/>
                <a:cs typeface="Calibri"/>
              </a:rPr>
              <a:t>[3-1] 사고원인, 보험처리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  <a:cs typeface="Calibri"/>
              </a:rPr>
              <a:t>선택하면 색상 변경</a:t>
            </a: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 dirty="0">
                <a:latin typeface="맑은 고딕"/>
                <a:ea typeface="맑은 고딕"/>
                <a:cs typeface="Calibri"/>
              </a:rPr>
              <a:t>[3-2] 손해내용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  <a:cs typeface="Calibri"/>
              </a:rPr>
              <a:t>체크박스로 손해내용 선택</a:t>
            </a:r>
            <a:endParaRPr lang="ko-KR" altLang="en-US" sz="900" dirty="0">
              <a:latin typeface="맑은 고딕"/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b="1" dirty="0">
                <a:latin typeface="맑은 고딕"/>
                <a:ea typeface="맑은 고딕"/>
                <a:cs typeface="Calibri"/>
              </a:rPr>
              <a:t>'</a:t>
            </a:r>
            <a:r>
              <a:rPr lang="ko-KR" sz="900" dirty="0">
                <a:latin typeface="맑은 고딕"/>
                <a:ea typeface="맑은 고딕"/>
                <a:cs typeface="Calibri"/>
              </a:rPr>
              <a:t>전체' 선택 시 전체 체크박스 </a:t>
            </a:r>
            <a:r>
              <a:rPr lang="ko-KR" sz="900" dirty="0" err="1">
                <a:latin typeface="맑은 고딕"/>
                <a:ea typeface="맑은 고딕"/>
                <a:cs typeface="Calibri"/>
              </a:rPr>
              <a:t>true</a:t>
            </a:r>
            <a:endParaRPr lang="ko-KR" sz="900" dirty="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 dirty="0">
                <a:latin typeface="맑은 고딕"/>
                <a:ea typeface="맑은 고딕"/>
                <a:cs typeface="Calibri"/>
              </a:rPr>
              <a:t>[4] 공통 구비서류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  <a:cs typeface="Calibri"/>
              </a:rPr>
              <a:t>서류 안내 테이블 2개 구현</a:t>
            </a:r>
            <a:endParaRPr lang="ko-KR" altLang="en-US" sz="900" dirty="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 dirty="0">
                <a:latin typeface="맑은 고딕"/>
                <a:ea typeface="맑은 고딕"/>
                <a:cs typeface="Calibri"/>
              </a:rPr>
              <a:t>[5] </a:t>
            </a:r>
            <a:r>
              <a:rPr lang="ko-KR" sz="900" b="1" dirty="0" err="1">
                <a:latin typeface="맑은 고딕"/>
                <a:ea typeface="맑은 고딕"/>
                <a:cs typeface="Calibri"/>
              </a:rPr>
              <a:t>pdf</a:t>
            </a:r>
            <a:r>
              <a:rPr lang="ko-KR" sz="900" b="1" dirty="0">
                <a:latin typeface="맑은 고딕"/>
                <a:ea typeface="맑은 고딕"/>
                <a:cs typeface="Calibri"/>
              </a:rPr>
              <a:t> 다운로드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  <a:cs typeface="Calibri"/>
              </a:rPr>
              <a:t>버튼 </a:t>
            </a:r>
            <a:r>
              <a:rPr lang="ko-KR" sz="900" dirty="0" err="1">
                <a:latin typeface="맑은 고딕"/>
                <a:ea typeface="맑은 고딕"/>
                <a:cs typeface="Calibri"/>
              </a:rPr>
              <a:t>클릭시</a:t>
            </a:r>
            <a:r>
              <a:rPr lang="ko-KR" sz="900" dirty="0">
                <a:latin typeface="맑은 고딕"/>
                <a:ea typeface="맑은 고딕"/>
                <a:cs typeface="Calibri"/>
              </a:rPr>
              <a:t> </a:t>
            </a:r>
            <a:r>
              <a:rPr lang="ko-KR" sz="900" dirty="0" err="1">
                <a:latin typeface="맑은 고딕"/>
                <a:ea typeface="맑은 고딕"/>
                <a:cs typeface="Calibri"/>
              </a:rPr>
              <a:t>pdf</a:t>
            </a:r>
            <a:r>
              <a:rPr lang="ko-KR" sz="900" dirty="0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 dirty="0">
                <a:latin typeface="맑은 고딕"/>
                <a:ea typeface="맑은 고딕"/>
                <a:cs typeface="Calibri"/>
              </a:rPr>
              <a:t>다운로드</a:t>
            </a:r>
            <a:endParaRPr lang="ko-KR" sz="900" dirty="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900">
              <a:ea typeface="맑은 고딕"/>
              <a:cs typeface="Calibri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1E19603-DB41-9B13-633D-D63CAAE4B2E0}"/>
              </a:ext>
            </a:extLst>
          </p:cNvPr>
          <p:cNvSpPr/>
          <p:nvPr/>
        </p:nvSpPr>
        <p:spPr>
          <a:xfrm>
            <a:off x="259367" y="42004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526B90B-2CE1-64A8-63AF-AE35CB8C9D12}"/>
              </a:ext>
            </a:extLst>
          </p:cNvPr>
          <p:cNvSpPr/>
          <p:nvPr/>
        </p:nvSpPr>
        <p:spPr>
          <a:xfrm>
            <a:off x="248494" y="124604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C51E3C4-672E-8F61-05B5-DE3EA2990A9E}"/>
              </a:ext>
            </a:extLst>
          </p:cNvPr>
          <p:cNvSpPr/>
          <p:nvPr/>
        </p:nvSpPr>
        <p:spPr>
          <a:xfrm>
            <a:off x="259367" y="238723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A520364-D6E7-DDA6-9E7F-A037EF4DAC65}"/>
              </a:ext>
            </a:extLst>
          </p:cNvPr>
          <p:cNvSpPr/>
          <p:nvPr/>
        </p:nvSpPr>
        <p:spPr>
          <a:xfrm>
            <a:off x="248493" y="394142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278D66D-4EE0-BA9F-2C41-4533A6A58DC8}"/>
              </a:ext>
            </a:extLst>
          </p:cNvPr>
          <p:cNvSpPr/>
          <p:nvPr/>
        </p:nvSpPr>
        <p:spPr>
          <a:xfrm>
            <a:off x="6326928" y="446311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5</a:t>
            </a:r>
            <a:endParaRPr lang="en-US" altLang="ko-KR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694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768126" y="316574"/>
            <a:ext cx="2146506" cy="654142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endParaRPr lang="en-US" altLang="ko-KR" sz="90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보상 &gt; </a:t>
            </a:r>
            <a:r>
              <a:rPr lang="ko-KR" altLang="en-US" err="1">
                <a:latin typeface="맑은 고딕"/>
                <a:ea typeface="맑은 고딕"/>
              </a:rPr>
              <a:t>차량관리팁</a:t>
            </a:r>
            <a:endParaRPr lang="ko-KR" altLang="en-US" err="1"/>
          </a:p>
        </p:txBody>
      </p:sp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1251A14-70E3-E3BE-5D95-BE774AC53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63" y="642380"/>
            <a:ext cx="7415990" cy="48972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73428-BE06-D52B-7E62-0A8B722281DF}"/>
              </a:ext>
            </a:extLst>
          </p:cNvPr>
          <p:cNvSpPr txBox="1"/>
          <p:nvPr/>
        </p:nvSpPr>
        <p:spPr>
          <a:xfrm>
            <a:off x="7765211" y="626853"/>
            <a:ext cx="2067465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900"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487FA9-7126-16A1-1497-6F55E7BB4EA8}"/>
              </a:ext>
            </a:extLst>
          </p:cNvPr>
          <p:cNvSpPr/>
          <p:nvPr/>
        </p:nvSpPr>
        <p:spPr>
          <a:xfrm>
            <a:off x="9569688" y="391247"/>
            <a:ext cx="2158616" cy="679587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endParaRPr lang="en-US" altLang="ko-KR" sz="90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B57EC2D-E1F8-7286-078D-193CCE2B1C43}"/>
              </a:ext>
            </a:extLst>
          </p:cNvPr>
          <p:cNvSpPr/>
          <p:nvPr/>
        </p:nvSpPr>
        <p:spPr>
          <a:xfrm>
            <a:off x="283892" y="146093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EF73280-057D-CB37-4E3E-798F44DE205F}"/>
              </a:ext>
            </a:extLst>
          </p:cNvPr>
          <p:cNvSpPr/>
          <p:nvPr/>
        </p:nvSpPr>
        <p:spPr>
          <a:xfrm>
            <a:off x="283892" y="186306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5E69F43-EBDF-3D19-EC4D-CE9665A50A49}"/>
              </a:ext>
            </a:extLst>
          </p:cNvPr>
          <p:cNvSpPr/>
          <p:nvPr/>
        </p:nvSpPr>
        <p:spPr>
          <a:xfrm>
            <a:off x="283892" y="252604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7B984EA-2C1D-44D7-23FC-FA1CAF548CC4}"/>
              </a:ext>
            </a:extLst>
          </p:cNvPr>
          <p:cNvSpPr/>
          <p:nvPr/>
        </p:nvSpPr>
        <p:spPr>
          <a:xfrm>
            <a:off x="283892" y="356941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4</a:t>
            </a:r>
            <a:endParaRPr lang="en-US" altLang="ko-KR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3C4D63-522D-2547-EF0E-990B5713CFC6}"/>
              </a:ext>
            </a:extLst>
          </p:cNvPr>
          <p:cNvSpPr txBox="1"/>
          <p:nvPr/>
        </p:nvSpPr>
        <p:spPr>
          <a:xfrm>
            <a:off x="7764535" y="318836"/>
            <a:ext cx="1858514" cy="3597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  <a:cs typeface="Calibri"/>
              </a:rPr>
              <a:t>[1]</a:t>
            </a:r>
            <a:r>
              <a:rPr lang="ko-KR" sz="900" b="1" dirty="0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 b="1" dirty="0" err="1">
                <a:latin typeface="맑은 고딕"/>
                <a:ea typeface="맑은 고딕"/>
                <a:cs typeface="Calibri"/>
              </a:rPr>
              <a:t>차량관리팁</a:t>
            </a:r>
            <a:r>
              <a:rPr lang="ko-KR" altLang="en-US" sz="900" b="1" dirty="0">
                <a:latin typeface="맑은 고딕"/>
                <a:ea typeface="맑은 고딕"/>
                <a:cs typeface="Calibri"/>
              </a:rPr>
              <a:t> 안내 탭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맑은 고딕"/>
                <a:ea typeface="맑은 고딕"/>
                <a:cs typeface="Calibri"/>
              </a:rPr>
              <a:t>-</a:t>
            </a:r>
            <a:r>
              <a:rPr lang="ko-KR" altLang="en-US" sz="900" dirty="0">
                <a:latin typeface="맑은 고딕"/>
                <a:ea typeface="맑은 고딕"/>
                <a:cs typeface="Calibri"/>
              </a:rPr>
              <a:t> '자동차관리</a:t>
            </a:r>
            <a:r>
              <a:rPr lang="en-US" altLang="ko-KR" sz="900" dirty="0">
                <a:latin typeface="맑은 고딕"/>
                <a:ea typeface="맑은 고딕"/>
                <a:cs typeface="Calibri"/>
              </a:rPr>
              <a:t>'</a:t>
            </a:r>
            <a:r>
              <a:rPr lang="ko-KR" altLang="en-US" sz="900" dirty="0">
                <a:latin typeface="맑은 고딕"/>
                <a:ea typeface="맑은 고딕"/>
                <a:cs typeface="Calibri"/>
              </a:rPr>
              <a:t> 탭을 기본값으로 표기</a:t>
            </a:r>
            <a:endParaRPr lang="ko-KR" sz="900" dirty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 dirty="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  <a:cs typeface="Calibri"/>
              </a:rPr>
              <a:t>[2]</a:t>
            </a:r>
            <a:r>
              <a:rPr lang="ko-KR" altLang="en-US" sz="900" b="1" dirty="0">
                <a:latin typeface="맑은 고딕"/>
                <a:ea typeface="맑은 고딕"/>
                <a:cs typeface="Calibri"/>
              </a:rPr>
              <a:t> 버튼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  <a:cs typeface="Calibri"/>
              </a:rPr>
              <a:t>탭</a:t>
            </a:r>
            <a:r>
              <a:rPr lang="ko-KR" altLang="en-US" sz="900" dirty="0">
                <a:latin typeface="맑은 고딕"/>
                <a:ea typeface="맑은 고딕"/>
                <a:cs typeface="Calibri"/>
              </a:rPr>
              <a:t> 선택에 따른 버튼 변경</a:t>
            </a:r>
            <a:endParaRPr lang="ko-KR" altLang="en-US" sz="900" dirty="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  <a:cs typeface="Calibri"/>
              </a:rPr>
              <a:t>버튼 선택 시 모양 및 </a:t>
            </a:r>
            <a:r>
              <a:rPr lang="ko-KR" sz="900" dirty="0">
                <a:latin typeface="맑은 고딕"/>
                <a:ea typeface="맑은 고딕"/>
                <a:cs typeface="Calibri"/>
              </a:rPr>
              <a:t>색상 변경</a:t>
            </a:r>
            <a:endParaRPr lang="ko-KR" altLang="en-US" sz="900" dirty="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 dirty="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  <a:cs typeface="Calibri"/>
              </a:rPr>
              <a:t>[3]</a:t>
            </a:r>
            <a:r>
              <a:rPr lang="ko-KR" sz="900" b="1" dirty="0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 b="1" dirty="0">
                <a:latin typeface="맑은 고딕"/>
                <a:ea typeface="맑은 고딕"/>
                <a:cs typeface="Calibri"/>
              </a:rPr>
              <a:t>관리 이유</a:t>
            </a:r>
            <a:endParaRPr lang="ko-KR" altLang="en-US" sz="900" b="1" dirty="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  <a:cs typeface="Calibri"/>
              </a:rPr>
              <a:t>박스 배경색 </a:t>
            </a:r>
            <a:r>
              <a:rPr lang="ko-KR" sz="900" dirty="0">
                <a:latin typeface="맑은 고딕"/>
                <a:ea typeface="맑은 고딕"/>
                <a:cs typeface="Calibri"/>
              </a:rPr>
              <a:t>변경</a:t>
            </a:r>
            <a:endParaRPr lang="ko-KR" altLang="en-US" sz="900" dirty="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  <a:cs typeface="Calibri"/>
              </a:rPr>
              <a:t>아이콘 삽입</a:t>
            </a:r>
            <a:endParaRPr lang="ko-KR" sz="900" dirty="0">
              <a:latin typeface="맑은 고딕"/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  <a:cs typeface="Calibri"/>
              </a:rPr>
              <a:t>상세설명 표시</a:t>
            </a:r>
            <a:endParaRPr lang="ko-KR" sz="900" dirty="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 dirty="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  <a:cs typeface="Calibri"/>
              </a:rPr>
              <a:t>[4]</a:t>
            </a:r>
            <a:r>
              <a:rPr lang="ko-KR" sz="900" b="1" dirty="0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 b="1" dirty="0">
                <a:latin typeface="맑은 고딕"/>
                <a:ea typeface="맑은 고딕"/>
                <a:cs typeface="Calibri"/>
              </a:rPr>
              <a:t>관리 방법</a:t>
            </a:r>
            <a:endParaRPr lang="ko-KR" altLang="en-US" sz="900" b="1" dirty="0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  <a:cs typeface="Calibri"/>
              </a:rPr>
              <a:t>제목</a:t>
            </a:r>
            <a:r>
              <a:rPr lang="en-US" altLang="ko-KR" sz="900" dirty="0">
                <a:latin typeface="맑은 고딕"/>
                <a:ea typeface="맑은 고딕"/>
                <a:cs typeface="Calibri"/>
              </a:rPr>
              <a:t>,</a:t>
            </a:r>
            <a:r>
              <a:rPr lang="ko-KR" altLang="en-US" sz="900" dirty="0">
                <a:latin typeface="맑은 고딕"/>
                <a:ea typeface="맑은 고딕"/>
                <a:cs typeface="Calibri"/>
              </a:rPr>
              <a:t> 리스트 형식</a:t>
            </a:r>
            <a:endParaRPr lang="ko-KR" sz="900" dirty="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 dirty="0">
              <a:latin typeface="맑은 고딕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064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33E029-9152-A319-2B3C-1A58221775AA}"/>
              </a:ext>
            </a:extLst>
          </p:cNvPr>
          <p:cNvSpPr/>
          <p:nvPr/>
        </p:nvSpPr>
        <p:spPr>
          <a:xfrm>
            <a:off x="2217936" y="1408213"/>
            <a:ext cx="7674763" cy="5154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7E3DC2-6A90-CC42-2BB6-5815673B0608}"/>
              </a:ext>
            </a:extLst>
          </p:cNvPr>
          <p:cNvSpPr/>
          <p:nvPr/>
        </p:nvSpPr>
        <p:spPr>
          <a:xfrm>
            <a:off x="-1420239" y="675502"/>
            <a:ext cx="5622106" cy="2132522"/>
          </a:xfrm>
          <a:prstGeom prst="round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400">
                <a:ea typeface="맑은 고딕"/>
                <a:cs typeface="Calibri"/>
              </a:rPr>
              <a:t>          보험상품</a:t>
            </a:r>
            <a:endParaRPr lang="ko-KR" altLang="en-US" sz="440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26D57-B406-8C24-A1A0-6983A189D5F2}"/>
              </a:ext>
            </a:extLst>
          </p:cNvPr>
          <p:cNvSpPr txBox="1"/>
          <p:nvPr/>
        </p:nvSpPr>
        <p:spPr>
          <a:xfrm>
            <a:off x="5693747" y="1957551"/>
            <a:ext cx="3787588" cy="46493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500" err="1">
                <a:ea typeface="맑은 고딕"/>
                <a:cs typeface="Calibri"/>
              </a:rPr>
              <a:t>건강보험</a:t>
            </a:r>
            <a:endParaRPr lang="en-US" err="1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altLang="ko-KR" sz="2500"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ea typeface="맑은 고딕"/>
                <a:cs typeface="Calibri"/>
              </a:rPr>
              <a:t>2.   </a:t>
            </a:r>
            <a:r>
              <a:rPr lang="en-US" altLang="ko-KR" sz="2500" err="1">
                <a:ea typeface="맑은 고딕"/>
                <a:cs typeface="Calibri"/>
              </a:rPr>
              <a:t>생활보험</a:t>
            </a:r>
          </a:p>
          <a:p>
            <a:pPr>
              <a:lnSpc>
                <a:spcPct val="150000"/>
              </a:lnSpc>
            </a:pPr>
            <a:endParaRPr lang="ko-KR" altLang="en-US" sz="2500"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ea typeface="맑은 고딕"/>
                <a:cs typeface="Calibri"/>
              </a:rPr>
              <a:t>3.   자동차보험</a:t>
            </a:r>
          </a:p>
          <a:p>
            <a:pPr>
              <a:lnSpc>
                <a:spcPct val="150000"/>
              </a:lnSpc>
            </a:pPr>
            <a:endParaRPr lang="en-US" altLang="ko-KR" sz="2500"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2500">
                <a:ea typeface="맑은 고딕"/>
                <a:cs typeface="Calibri"/>
              </a:rPr>
              <a:t>4.   </a:t>
            </a:r>
            <a:r>
              <a:rPr lang="en-US" altLang="ko-KR" sz="2500" err="1">
                <a:ea typeface="맑은 고딕"/>
                <a:cs typeface="Calibri"/>
              </a:rPr>
              <a:t>국내</a:t>
            </a:r>
            <a:r>
              <a:rPr lang="en-US" altLang="ko-KR" sz="2500">
                <a:ea typeface="맑은 고딕"/>
                <a:cs typeface="Calibri"/>
              </a:rPr>
              <a:t> </a:t>
            </a:r>
            <a:r>
              <a:rPr lang="en-US" altLang="ko-KR" sz="2500" err="1">
                <a:ea typeface="맑은 고딕"/>
                <a:cs typeface="Calibri"/>
              </a:rPr>
              <a:t>여행보험</a:t>
            </a:r>
            <a:endParaRPr lang="en-US" altLang="ko-KR" sz="2500"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en-US" altLang="ko-KR" sz="250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9231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2928C13-969E-0BAA-46DD-427536B78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보험상품 &gt; 건강보험</a:t>
            </a:r>
            <a:endParaRPr lang="ko-KR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BD9630AA-1E60-A5A6-AFD5-794203BF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8" y="1064724"/>
            <a:ext cx="7777149" cy="472809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9722A18-87C6-76B6-334E-44C84FD59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163" y="2094074"/>
            <a:ext cx="1311102" cy="43277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DC6F44E-B7A9-87C2-82AA-2496F3736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179" y="4697127"/>
            <a:ext cx="396414" cy="40602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F8EACB6-BE48-5C50-3E96-2CF3B400B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211" y="4682840"/>
            <a:ext cx="437325" cy="441307"/>
          </a:xfrm>
          <a:prstGeom prst="rect">
            <a:avLst/>
          </a:prstGeom>
        </p:spPr>
      </p:pic>
      <p:sp>
        <p:nvSpPr>
          <p:cNvPr id="13" name="타원 5">
            <a:extLst>
              <a:ext uri="{FF2B5EF4-FFF2-40B4-BE49-F238E27FC236}">
                <a16:creationId xmlns:a16="http://schemas.microsoft.com/office/drawing/2014/main" id="{280C50DC-12C1-3507-BADD-E0CF3FCB1FD6}"/>
              </a:ext>
            </a:extLst>
          </p:cNvPr>
          <p:cNvSpPr/>
          <p:nvPr/>
        </p:nvSpPr>
        <p:spPr>
          <a:xfrm>
            <a:off x="1014409" y="457241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4</a:t>
            </a:r>
            <a:endParaRPr lang="en-US" altLang="ko-KR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5" name="타원 5">
            <a:extLst>
              <a:ext uri="{FF2B5EF4-FFF2-40B4-BE49-F238E27FC236}">
                <a16:creationId xmlns:a16="http://schemas.microsoft.com/office/drawing/2014/main" id="{94091602-7E32-0AD0-BD42-DD737492EB8E}"/>
              </a:ext>
            </a:extLst>
          </p:cNvPr>
          <p:cNvSpPr/>
          <p:nvPr/>
        </p:nvSpPr>
        <p:spPr>
          <a:xfrm>
            <a:off x="3371368" y="358126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3</a:t>
            </a:r>
            <a:endParaRPr lang="en-US" altLang="ko-KR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7" name="타원 5">
            <a:extLst>
              <a:ext uri="{FF2B5EF4-FFF2-40B4-BE49-F238E27FC236}">
                <a16:creationId xmlns:a16="http://schemas.microsoft.com/office/drawing/2014/main" id="{41D09CC5-10AF-0D64-C386-D5A2CD45D95E}"/>
              </a:ext>
            </a:extLst>
          </p:cNvPr>
          <p:cNvSpPr/>
          <p:nvPr/>
        </p:nvSpPr>
        <p:spPr>
          <a:xfrm>
            <a:off x="1534739" y="141969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9" name="타원 5">
            <a:extLst>
              <a:ext uri="{FF2B5EF4-FFF2-40B4-BE49-F238E27FC236}">
                <a16:creationId xmlns:a16="http://schemas.microsoft.com/office/drawing/2014/main" id="{4A8D8E38-4193-9AE6-EF9B-52F14A7CF8D1}"/>
              </a:ext>
            </a:extLst>
          </p:cNvPr>
          <p:cNvSpPr/>
          <p:nvPr/>
        </p:nvSpPr>
        <p:spPr>
          <a:xfrm>
            <a:off x="1534634" y="204334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2</a:t>
            </a:r>
            <a:endParaRPr lang="en-US" altLang="ko-KR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FBB71B-1FC9-7D7E-A3A6-430B9CBDC2EF}"/>
              </a:ext>
            </a:extLst>
          </p:cNvPr>
          <p:cNvSpPr txBox="1"/>
          <p:nvPr/>
        </p:nvSpPr>
        <p:spPr>
          <a:xfrm>
            <a:off x="7775408" y="318836"/>
            <a:ext cx="1805235" cy="38050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  <a:cs typeface="Calibri"/>
              </a:rPr>
              <a:t>[1]</a:t>
            </a:r>
            <a:r>
              <a:rPr lang="ko-KR" sz="900" b="1">
                <a:latin typeface="맑은 고딕"/>
                <a:ea typeface="맑은 고딕"/>
                <a:cs typeface="Calibri"/>
              </a:rPr>
              <a:t> 제목, 소제목</a:t>
            </a:r>
            <a:endParaRPr lang="ko-KR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>
                <a:latin typeface="맑은 고딕"/>
                <a:ea typeface="맑은 고딕"/>
                <a:cs typeface="Calibri"/>
              </a:rPr>
              <a:t>[2]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 상담신청 </a:t>
            </a:r>
            <a:endParaRPr lang="ko-KR" altLang="en-US" sz="900" b="1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맑은 고딕"/>
                <a:ea typeface="맑은 고딕"/>
                <a:cs typeface="Calibri"/>
              </a:rPr>
              <a:t>클릭 시 상담신청 화면으로 이동 </a:t>
            </a:r>
            <a:endParaRPr lang="ko-KR" sz="90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>
                <a:latin typeface="맑은 고딕"/>
                <a:ea typeface="맑은 고딕"/>
                <a:cs typeface="Calibri"/>
              </a:rPr>
              <a:t>[3] 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상품특징 </a:t>
            </a:r>
            <a:endParaRPr lang="ko-KR" altLang="en-US" sz="900" b="1">
              <a:latin typeface="맑은 고딕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  <a:cs typeface="Calibri"/>
              </a:rPr>
              <a:t>상품의 특징 5개 표시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 </a:t>
            </a:r>
            <a:endParaRPr lang="ko-KR" sz="900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  <a:cs typeface="Calibri"/>
              </a:rPr>
              <a:t>[4]</a:t>
            </a:r>
            <a:r>
              <a:rPr lang="ko-KR" sz="900" b="1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상품 특징 슬라이드 </a:t>
            </a:r>
            <a:endParaRPr lang="ko-KR" sz="900" b="1">
              <a:latin typeface="맑은 고딕"/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맑은 고딕"/>
                <a:ea typeface="맑은 고딕"/>
                <a:cs typeface="Calibri"/>
              </a:rPr>
              <a:t>클릭 </a:t>
            </a:r>
            <a:r>
              <a:rPr lang="ko-KR" sz="900">
                <a:latin typeface="맑은 고딕"/>
                <a:ea typeface="맑은 고딕"/>
                <a:cs typeface="Calibri"/>
              </a:rPr>
              <a:t>시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 옆 상품특징으로 슬라이드 </a:t>
            </a:r>
            <a:endParaRPr lang="ko-KR" sz="90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18" name="그림 19">
            <a:extLst>
              <a:ext uri="{FF2B5EF4-FFF2-40B4-BE49-F238E27FC236}">
                <a16:creationId xmlns:a16="http://schemas.microsoft.com/office/drawing/2014/main" id="{27359B3F-D054-8C1A-0C12-EE67DB387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66" y="6135950"/>
            <a:ext cx="7430218" cy="7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2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36AC2-2E9A-A3FF-C731-73EE8D315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256441"/>
            <a:ext cx="8543925" cy="1325563"/>
          </a:xfrm>
        </p:spPr>
        <p:txBody>
          <a:bodyPr/>
          <a:lstStyle/>
          <a:p>
            <a:r>
              <a:rPr lang="ko-KR" altLang="en-US" sz="3550">
                <a:ea typeface="맑은 고딕"/>
              </a:rPr>
              <a:t>역할 분배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A519569-8666-698F-F7F9-C26A5EBDD012}"/>
              </a:ext>
            </a:extLst>
          </p:cNvPr>
          <p:cNvSpPr/>
          <p:nvPr/>
        </p:nvSpPr>
        <p:spPr>
          <a:xfrm>
            <a:off x="808152" y="1581013"/>
            <a:ext cx="2177542" cy="2374453"/>
          </a:xfrm>
          <a:prstGeom prst="roundRect">
            <a:avLst/>
          </a:prstGeom>
          <a:noFill/>
          <a:ln w="57150">
            <a:solidFill>
              <a:srgbClr val="E7FB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sz="1500" err="1">
                <a:solidFill>
                  <a:schemeClr val="tx1"/>
                </a:solidFill>
                <a:ea typeface="맑은 고딕"/>
              </a:rPr>
              <a:t>메인페이지</a:t>
            </a:r>
            <a:endParaRPr lang="ko-KR" sz="1500">
              <a:solidFill>
                <a:schemeClr val="tx1"/>
              </a:solidFill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고객센터 </a:t>
            </a:r>
          </a:p>
          <a:p>
            <a:pPr marL="285750" indent="-285750">
              <a:buFont typeface="Calibri"/>
              <a:buChar char="-"/>
            </a:pPr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자주 묻는 질문</a:t>
            </a:r>
            <a:endParaRPr lang="ko-KR" sz="1500" dirty="0">
              <a:solidFill>
                <a:schemeClr val="tx1"/>
              </a:solidFill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보험료 계산</a:t>
            </a:r>
            <a:endParaRPr lang="ko-KR" sz="1500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3AFC17-A910-CC6B-89B9-53D2F004707C}"/>
              </a:ext>
            </a:extLst>
          </p:cNvPr>
          <p:cNvSpPr/>
          <p:nvPr/>
        </p:nvSpPr>
        <p:spPr>
          <a:xfrm>
            <a:off x="2325750" y="4241507"/>
            <a:ext cx="2177542" cy="23744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E7FB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sz="1500">
                <a:solidFill>
                  <a:schemeClr val="tx1"/>
                </a:solidFill>
                <a:ea typeface="맑은 고딕"/>
              </a:rPr>
              <a:t>회원가입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500">
                <a:solidFill>
                  <a:schemeClr val="tx1"/>
                </a:solidFill>
                <a:ea typeface="맑은 고딕"/>
              </a:rPr>
              <a:t>로그인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500">
                <a:solidFill>
                  <a:schemeClr val="tx1"/>
                </a:solidFill>
                <a:ea typeface="맑은 고딕"/>
              </a:rPr>
              <a:t>사고 접수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500">
                <a:solidFill>
                  <a:schemeClr val="tx1"/>
                </a:solidFill>
                <a:ea typeface="맑은 고딕"/>
              </a:rPr>
              <a:t>헤더/GNB/</a:t>
            </a:r>
            <a:r>
              <a:rPr lang="ko-KR" altLang="en-US" sz="1500" err="1">
                <a:solidFill>
                  <a:schemeClr val="tx1"/>
                </a:solidFill>
                <a:ea typeface="맑은 고딕"/>
              </a:rPr>
              <a:t>푸터</a:t>
            </a:r>
            <a:r>
              <a:rPr lang="ko-KR" altLang="en-US" sz="1500">
                <a:solidFill>
                  <a:schemeClr val="tx1"/>
                </a:solidFill>
                <a:ea typeface="맑은 고딕"/>
              </a:rPr>
              <a:t>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183C2D4-7A04-317E-D358-9FE7A4E5A892}"/>
              </a:ext>
            </a:extLst>
          </p:cNvPr>
          <p:cNvSpPr/>
          <p:nvPr/>
        </p:nvSpPr>
        <p:spPr>
          <a:xfrm>
            <a:off x="3861558" y="1581012"/>
            <a:ext cx="2188403" cy="237445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E7FB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보험상품1</a:t>
            </a:r>
            <a:endParaRPr lang="ko-KR" sz="1500" dirty="0">
              <a:solidFill>
                <a:schemeClr val="tx1"/>
              </a:solidFill>
              <a:ea typeface="맑은 고딕" panose="020B0503020000020004" pitchFamily="34" charset="-127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건강보험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보험상품2</a:t>
            </a:r>
            <a:endParaRPr lang="ko-KR" dirty="0">
              <a:solidFill>
                <a:schemeClr val="tx1"/>
              </a:solidFill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생활보험 </a:t>
            </a:r>
          </a:p>
          <a:p>
            <a:pPr marL="285750" indent="-285750">
              <a:buFont typeface="Arial"/>
              <a:buChar char="•"/>
            </a:pPr>
            <a:r>
              <a:rPr lang="ko-KR" altLang="en-US" sz="1500" dirty="0">
                <a:solidFill>
                  <a:schemeClr val="tx1"/>
                </a:solidFill>
                <a:ea typeface="맑은 고딕"/>
              </a:rPr>
              <a:t>이메일 상담</a:t>
            </a:r>
            <a:r>
              <a:rPr lang="ko-KR" altLang="en-US" dirty="0">
                <a:solidFill>
                  <a:schemeClr val="tx1"/>
                </a:solidFill>
                <a:ea typeface="맑은 고딕"/>
              </a:rPr>
              <a:t> 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91BEEC7-F4F6-36E7-4279-2C8E1A38C7B4}"/>
              </a:ext>
            </a:extLst>
          </p:cNvPr>
          <p:cNvSpPr/>
          <p:nvPr/>
        </p:nvSpPr>
        <p:spPr>
          <a:xfrm>
            <a:off x="6965445" y="1581014"/>
            <a:ext cx="2177542" cy="237445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E7FB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ko-KR" altLang="en-US" sz="1500" dirty="0">
              <a:solidFill>
                <a:schemeClr val="tx1"/>
              </a:solidFill>
              <a:ea typeface="맑은 고딕"/>
            </a:endParaRPr>
          </a:p>
          <a:p>
            <a:pPr marL="285750" indent="-285750">
              <a:buFont typeface="Arial"/>
              <a:buChar char="•"/>
            </a:pPr>
            <a:endParaRPr lang="ko-KR" altLang="en-US" sz="1500" dirty="0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3099A7C-FE3F-4957-5F11-5DE13FDC42EE}"/>
              </a:ext>
            </a:extLst>
          </p:cNvPr>
          <p:cNvSpPr/>
          <p:nvPr/>
        </p:nvSpPr>
        <p:spPr>
          <a:xfrm>
            <a:off x="5497329" y="4241507"/>
            <a:ext cx="2177542" cy="2374452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E7FB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sz="1500">
                <a:solidFill>
                  <a:schemeClr val="tx1"/>
                </a:solidFill>
                <a:ea typeface="맑은 고딕"/>
              </a:rPr>
              <a:t>보험상품3</a:t>
            </a:r>
          </a:p>
          <a:p>
            <a:pPr marL="285750" indent="-285750">
              <a:buFont typeface="Calibri"/>
              <a:buChar char="-"/>
            </a:pPr>
            <a:r>
              <a:rPr lang="ko-KR" altLang="en-US" sz="1500">
                <a:solidFill>
                  <a:schemeClr val="tx1"/>
                </a:solidFill>
                <a:ea typeface="맑은 고딕"/>
              </a:rPr>
              <a:t>자동차보험</a:t>
            </a:r>
            <a:endParaRPr lang="ko-KR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500">
                <a:solidFill>
                  <a:schemeClr val="tx1"/>
                </a:solidFill>
                <a:ea typeface="맑은 고딕"/>
              </a:rPr>
              <a:t>보험상품4</a:t>
            </a:r>
          </a:p>
          <a:p>
            <a:pPr marL="285750" indent="-285750">
              <a:buFont typeface="Calibri"/>
              <a:buChar char="-"/>
            </a:pPr>
            <a:r>
              <a:rPr lang="ko-KR" altLang="en-US" sz="1500">
                <a:solidFill>
                  <a:schemeClr val="tx1"/>
                </a:solidFill>
                <a:ea typeface="맑은 고딕"/>
              </a:rPr>
              <a:t>국내여행보험 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B85C30-D327-E5B5-77C3-692FBD669558}"/>
              </a:ext>
            </a:extLst>
          </p:cNvPr>
          <p:cNvSpPr/>
          <p:nvPr/>
        </p:nvSpPr>
        <p:spPr>
          <a:xfrm>
            <a:off x="1367322" y="1379228"/>
            <a:ext cx="1075977" cy="40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ea typeface="맑은 고딕"/>
              </a:rPr>
              <a:t>박지영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6FEC81-4187-A000-C503-1884606CF42F}"/>
              </a:ext>
            </a:extLst>
          </p:cNvPr>
          <p:cNvSpPr/>
          <p:nvPr/>
        </p:nvSpPr>
        <p:spPr>
          <a:xfrm>
            <a:off x="6049695" y="4042000"/>
            <a:ext cx="1075977" cy="40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ea typeface="맑은 고딕"/>
              </a:rPr>
              <a:t>박민재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30F92D2-4F71-1662-C43A-1227A14C456D}"/>
              </a:ext>
            </a:extLst>
          </p:cNvPr>
          <p:cNvSpPr/>
          <p:nvPr/>
        </p:nvSpPr>
        <p:spPr>
          <a:xfrm>
            <a:off x="2878123" y="4042000"/>
            <a:ext cx="1075977" cy="40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ea typeface="맑은 고딕"/>
              </a:rPr>
              <a:t>박윤주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C50794-81E5-966E-11F3-AE7CC9AD5D10}"/>
              </a:ext>
            </a:extLst>
          </p:cNvPr>
          <p:cNvSpPr/>
          <p:nvPr/>
        </p:nvSpPr>
        <p:spPr>
          <a:xfrm>
            <a:off x="4409815" y="1357491"/>
            <a:ext cx="1075977" cy="40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ea typeface="맑은 고딕"/>
              </a:rPr>
              <a:t>박재영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0176FDF-7097-4258-04CD-2AE7BBA0FAC6}"/>
              </a:ext>
            </a:extLst>
          </p:cNvPr>
          <p:cNvSpPr/>
          <p:nvPr/>
        </p:nvSpPr>
        <p:spPr>
          <a:xfrm>
            <a:off x="6958629" y="1581012"/>
            <a:ext cx="2188403" cy="237445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E7FB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,Sans-Serif"/>
              <a:buChar char="•"/>
            </a:pPr>
            <a:r>
              <a:rPr 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보상1</a:t>
            </a:r>
            <a:endParaRPr lang="ko-KR" dirty="0"/>
          </a:p>
          <a:p>
            <a:pPr marL="285750" indent="-285750">
              <a:buFont typeface="Calibri,Sans-Serif"/>
              <a:buChar char="-"/>
            </a:pPr>
            <a:r>
              <a:rPr 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차량등록/</a:t>
            </a:r>
            <a:r>
              <a:rPr lang="ko-KR" sz="1500" dirty="0" err="1">
                <a:solidFill>
                  <a:schemeClr val="tx1"/>
                </a:solidFill>
                <a:latin typeface="Malgun Gothic"/>
                <a:ea typeface="Malgun Gothic"/>
              </a:rPr>
              <a:t>관리팁</a:t>
            </a:r>
            <a:r>
              <a:rPr 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 </a:t>
            </a:r>
            <a:endParaRPr lang="en-US" altLang="ko-KR" sz="1500" dirty="0">
              <a:solidFill>
                <a:schemeClr val="tx1"/>
              </a:solidFill>
              <a:latin typeface="Malgun Gothic"/>
              <a:ea typeface="맑은 고딕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보상2</a:t>
            </a:r>
            <a:endParaRPr lang="en-US" sz="15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285750" indent="-285750">
              <a:buFont typeface="Calibri,Sans-Serif"/>
              <a:buChar char="-"/>
            </a:pPr>
            <a:r>
              <a:rPr 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보상 처리 절차</a:t>
            </a:r>
            <a:endParaRPr lang="en-US" altLang="ko-KR" sz="1500" dirty="0">
              <a:solidFill>
                <a:schemeClr val="tx1"/>
              </a:solidFill>
              <a:latin typeface="Malgun Gothic"/>
              <a:ea typeface="맑은 고딕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보상3</a:t>
            </a:r>
            <a:endParaRPr lang="en-US" altLang="ko-KR" sz="1500" dirty="0">
              <a:solidFill>
                <a:schemeClr val="tx1"/>
              </a:solidFill>
              <a:latin typeface="Malgun Gothic"/>
              <a:ea typeface="맑은 고딕"/>
            </a:endParaRPr>
          </a:p>
          <a:p>
            <a:pPr marL="285750" indent="-285750">
              <a:buFont typeface="Calibri,Sans-Serif"/>
              <a:buChar char="-"/>
            </a:pPr>
            <a:r>
              <a:rPr lang="ko-KR" sz="1500" dirty="0">
                <a:solidFill>
                  <a:schemeClr val="tx1"/>
                </a:solidFill>
                <a:latin typeface="Malgun Gothic"/>
                <a:ea typeface="Malgun Gothic"/>
              </a:rPr>
              <a:t>보상 서류 안내</a:t>
            </a:r>
            <a:endParaRPr lang="en-US" altLang="ko-KR" sz="1500" dirty="0">
              <a:solidFill>
                <a:schemeClr val="tx1"/>
              </a:solidFill>
              <a:latin typeface="Malgun Gothic"/>
              <a:ea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5A54C7-32E8-B97A-702A-6FA709CE948E}"/>
              </a:ext>
            </a:extLst>
          </p:cNvPr>
          <p:cNvSpPr/>
          <p:nvPr/>
        </p:nvSpPr>
        <p:spPr>
          <a:xfrm>
            <a:off x="7570525" y="1379228"/>
            <a:ext cx="1075977" cy="402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ea typeface="맑은 고딕"/>
              </a:rPr>
              <a:t>박윤경</a:t>
            </a:r>
          </a:p>
        </p:txBody>
      </p:sp>
    </p:spTree>
    <p:extLst>
      <p:ext uri="{BB962C8B-B14F-4D97-AF65-F5344CB8AC3E}">
        <p14:creationId xmlns:p14="http://schemas.microsoft.com/office/powerpoint/2010/main" val="2111955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201773A-2D27-54D6-2AD7-D7CDC62668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>
                <a:latin typeface="Malgun Gothic"/>
                <a:ea typeface="Malgun Gothic"/>
              </a:rPr>
              <a:t>보험상품 &gt; 건강보험</a:t>
            </a:r>
          </a:p>
        </p:txBody>
      </p:sp>
      <p:pic>
        <p:nvPicPr>
          <p:cNvPr id="3" name="그림 3" descr="텍스트이(가) 표시된 사진">
            <a:extLst>
              <a:ext uri="{FF2B5EF4-FFF2-40B4-BE49-F238E27FC236}">
                <a16:creationId xmlns:a16="http://schemas.microsoft.com/office/drawing/2014/main" id="{C50B45C8-64C6-2235-1DF3-271AA516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" y="1076033"/>
            <a:ext cx="7719629" cy="3943496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D93A686-15E6-8665-5278-FAACE2158C12}"/>
              </a:ext>
            </a:extLst>
          </p:cNvPr>
          <p:cNvSpPr/>
          <p:nvPr/>
        </p:nvSpPr>
        <p:spPr>
          <a:xfrm>
            <a:off x="1360014" y="155988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3DD7C-6B87-9595-0D5C-BAD48E078DEC}"/>
              </a:ext>
            </a:extLst>
          </p:cNvPr>
          <p:cNvSpPr txBox="1"/>
          <p:nvPr/>
        </p:nvSpPr>
        <p:spPr>
          <a:xfrm>
            <a:off x="7775408" y="318836"/>
            <a:ext cx="1833779" cy="17275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latin typeface="맑은 고딕"/>
                <a:ea typeface="맑은 고딕"/>
                <a:cs typeface="Calibri"/>
              </a:rPr>
              <a:t>[5]</a:t>
            </a:r>
            <a:r>
              <a:rPr lang="ko-KR" sz="900" b="1" dirty="0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 b="1" dirty="0">
                <a:latin typeface="맑은 고딕"/>
                <a:ea typeface="맑은 고딕"/>
                <a:cs typeface="Calibri"/>
              </a:rPr>
              <a:t>상담 신청 </a:t>
            </a:r>
            <a:endParaRPr lang="ko-KR" sz="900" b="1" dirty="0">
              <a:latin typeface="맑은 고딕"/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  <a:cs typeface="Calibri"/>
              </a:rPr>
              <a:t>모든 칸 필수 입력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dirty="0">
                <a:latin typeface="맑은 고딕"/>
                <a:ea typeface="맑은 고딕"/>
                <a:cs typeface="Calibri"/>
              </a:rPr>
              <a:t>이름 : </a:t>
            </a:r>
            <a:r>
              <a:rPr lang="ko-KR" altLang="en-US" sz="900" dirty="0">
                <a:latin typeface="맑은 고딕"/>
                <a:ea typeface="맑은 고딕"/>
                <a:cs typeface="Calibri"/>
              </a:rPr>
              <a:t>한글만</a:t>
            </a:r>
            <a:r>
              <a:rPr lang="ko-KR" sz="900" dirty="0">
                <a:latin typeface="맑은 고딕"/>
                <a:ea typeface="맑은 고딕"/>
                <a:cs typeface="Calibri"/>
              </a:rPr>
              <a:t> 입력 </a:t>
            </a:r>
            <a:r>
              <a:rPr lang="ko-KR" altLang="en-US" sz="900" dirty="0">
                <a:latin typeface="맑은 고딕"/>
                <a:ea typeface="맑은 고딕"/>
                <a:cs typeface="Calibri"/>
              </a:rPr>
              <a:t>가능</a:t>
            </a:r>
            <a:r>
              <a:rPr lang="ko-KR" sz="900" dirty="0">
                <a:latin typeface="맑은 고딕"/>
                <a:ea typeface="맑은 고딕"/>
                <a:cs typeface="Calibri"/>
              </a:rPr>
              <a:t>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  <a:cs typeface="Calibri"/>
              </a:rPr>
              <a:t>휴대폰: 숫자만 입력 가능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  <a:cs typeface="Calibri"/>
              </a:rPr>
              <a:t>내용 동의 필수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맑은 고딕"/>
                <a:ea typeface="맑은 고딕"/>
                <a:cs typeface="Calibri"/>
              </a:rPr>
              <a:t>상담신청: 클릭 시 '신청되었습니다.' </a:t>
            </a:r>
            <a:r>
              <a:rPr lang="ko-KR" altLang="en-US" sz="900" dirty="0" err="1">
                <a:latin typeface="맑은 고딕"/>
                <a:ea typeface="맑은 고딕"/>
                <a:cs typeface="Calibri"/>
              </a:rPr>
              <a:t>Alert</a:t>
            </a:r>
            <a:endParaRPr lang="ko-KR" altLang="en-US" sz="900" dirty="0" err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14" name="그림 19">
            <a:extLst>
              <a:ext uri="{FF2B5EF4-FFF2-40B4-BE49-F238E27FC236}">
                <a16:creationId xmlns:a16="http://schemas.microsoft.com/office/drawing/2014/main" id="{78C64AD1-23A8-B4B4-0605-4430C4A79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6" y="6135950"/>
            <a:ext cx="7430218" cy="725231"/>
          </a:xfrm>
          <a:prstGeom prst="rect">
            <a:avLst/>
          </a:prstGeom>
        </p:spPr>
      </p:pic>
      <p:pic>
        <p:nvPicPr>
          <p:cNvPr id="16" name="그림 19">
            <a:extLst>
              <a:ext uri="{FF2B5EF4-FFF2-40B4-BE49-F238E27FC236}">
                <a16:creationId xmlns:a16="http://schemas.microsoft.com/office/drawing/2014/main" id="{3A264D3A-A612-9F4A-39C6-28A26423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4" y="349232"/>
            <a:ext cx="7430218" cy="7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94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1A6E0317-2D49-C9C5-DBDA-B106736DD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2" y="1075077"/>
            <a:ext cx="6273052" cy="461819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9E01FA-6579-E67A-367D-24B7B9E542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>
                <a:latin typeface="Malgun Gothic"/>
                <a:ea typeface="Malgun Gothic"/>
              </a:rPr>
              <a:t>보험상품 &gt; 건강보험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C5C040C-BAFC-3D48-0C37-84DFAD4E0EFA}"/>
              </a:ext>
            </a:extLst>
          </p:cNvPr>
          <p:cNvSpPr/>
          <p:nvPr/>
        </p:nvSpPr>
        <p:spPr>
          <a:xfrm>
            <a:off x="3348848" y="112158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6</a:t>
            </a:r>
            <a:endParaRPr lang="en-US" altLang="ko-KR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7DF0B3-011A-D315-63EB-2BFDB6094003}"/>
              </a:ext>
            </a:extLst>
          </p:cNvPr>
          <p:cNvSpPr/>
          <p:nvPr/>
        </p:nvSpPr>
        <p:spPr>
          <a:xfrm>
            <a:off x="5926171" y="528615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7</a:t>
            </a:r>
            <a:endParaRPr lang="en-US" altLang="ko-KR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BC3AD7-A4D0-DCA6-D52C-A2D92D7CB46E}"/>
              </a:ext>
            </a:extLst>
          </p:cNvPr>
          <p:cNvSpPr txBox="1"/>
          <p:nvPr/>
        </p:nvSpPr>
        <p:spPr>
          <a:xfrm>
            <a:off x="7775408" y="318836"/>
            <a:ext cx="1833779" cy="21430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  <a:cs typeface="Calibri"/>
              </a:rPr>
              <a:t>[6]</a:t>
            </a:r>
            <a:r>
              <a:rPr lang="ko-KR" sz="900" b="1">
                <a:latin typeface="맑은 고딕"/>
                <a:ea typeface="맑은 고딕"/>
                <a:cs typeface="Calibri"/>
              </a:rPr>
              <a:t> 보장내용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 </a:t>
            </a:r>
            <a:endParaRPr lang="ko-KR" sz="900" b="1">
              <a:latin typeface="맑은 고딕"/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맑은 고딕"/>
                <a:ea typeface="맑은 고딕"/>
                <a:cs typeface="Calibri"/>
              </a:rPr>
              <a:t>가입안내, 보장내용, </a:t>
            </a:r>
            <a:r>
              <a:rPr lang="ko-KR" altLang="en-US" sz="900" err="1">
                <a:latin typeface="맑은 고딕"/>
                <a:ea typeface="맑은 고딕"/>
                <a:cs typeface="Calibri"/>
              </a:rPr>
              <a:t>가입예시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 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: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 err="1">
                <a:latin typeface="맑은 고딕"/>
                <a:ea typeface="맑은 고딕"/>
                <a:cs typeface="Calibri"/>
              </a:rPr>
              <a:t>모달창을</a:t>
            </a:r>
            <a:r>
              <a:rPr lang="ko-KR" sz="900">
                <a:latin typeface="맑은 고딕"/>
                <a:ea typeface="맑은 고딕"/>
                <a:cs typeface="Calibri"/>
              </a:rPr>
              <a:t> 띄움 </a:t>
            </a:r>
            <a:endParaRPr lang="ko-KR" altLang="en-US" sz="900">
              <a:latin typeface="맑은 고딕"/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  <a:cs typeface="Calibri"/>
              </a:rPr>
              <a:t>보험약관 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:</a:t>
            </a:r>
            <a:r>
              <a:rPr lang="ko-KR" sz="900">
                <a:latin typeface="맑은 고딕"/>
                <a:ea typeface="맑은 고딕"/>
                <a:cs typeface="Calibri"/>
              </a:rPr>
              <a:t> </a:t>
            </a:r>
            <a:r>
              <a:rPr lang="ko-KR" sz="900" err="1">
                <a:latin typeface="맑은 고딕"/>
                <a:ea typeface="맑은 고딕"/>
                <a:cs typeface="Calibri"/>
              </a:rPr>
              <a:t>pdf파일</a:t>
            </a:r>
            <a:r>
              <a:rPr lang="ko-KR" sz="900">
                <a:latin typeface="맑은 고딕"/>
                <a:ea typeface="맑은 고딕"/>
                <a:cs typeface="Calibri"/>
              </a:rPr>
              <a:t> 연결 </a:t>
            </a:r>
            <a:endParaRPr lang="ko-KR" altLang="en-US" sz="90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 b="1">
                <a:latin typeface="맑은 고딕"/>
                <a:ea typeface="맑은 고딕"/>
                <a:cs typeface="Calibri"/>
              </a:rPr>
              <a:t>[7] </a:t>
            </a:r>
            <a:r>
              <a:rPr lang="ko-KR" sz="900" b="1" err="1">
                <a:latin typeface="맑은 고딕"/>
                <a:ea typeface="맑은 고딕"/>
                <a:cs typeface="Calibri"/>
              </a:rPr>
              <a:t>아크로뱃</a:t>
            </a:r>
            <a:r>
              <a:rPr lang="ko-KR" sz="900" b="1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다운로드</a:t>
            </a:r>
            <a:r>
              <a:rPr lang="ko-KR" sz="900" b="1">
                <a:latin typeface="맑은 고딕"/>
                <a:ea typeface="맑은 고딕"/>
                <a:cs typeface="Calibri"/>
              </a:rPr>
              <a:t>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err="1">
                <a:latin typeface="맑은 고딕"/>
                <a:ea typeface="맑은 고딕"/>
                <a:cs typeface="Calibri"/>
              </a:rPr>
              <a:t>아크로뱃</a:t>
            </a:r>
            <a:r>
              <a:rPr lang="ko-KR" sz="900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다운로드 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 </a:t>
            </a: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22" name="그림 19">
            <a:extLst>
              <a:ext uri="{FF2B5EF4-FFF2-40B4-BE49-F238E27FC236}">
                <a16:creationId xmlns:a16="http://schemas.microsoft.com/office/drawing/2014/main" id="{5C69264A-A518-A3F0-615B-1D8B5C7D5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6" y="6135950"/>
            <a:ext cx="7430218" cy="725231"/>
          </a:xfrm>
          <a:prstGeom prst="rect">
            <a:avLst/>
          </a:prstGeom>
        </p:spPr>
      </p:pic>
      <p:pic>
        <p:nvPicPr>
          <p:cNvPr id="24" name="그림 19">
            <a:extLst>
              <a:ext uri="{FF2B5EF4-FFF2-40B4-BE49-F238E27FC236}">
                <a16:creationId xmlns:a16="http://schemas.microsoft.com/office/drawing/2014/main" id="{B2214495-FDF0-9D68-D7B9-78A5F9266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4" y="349232"/>
            <a:ext cx="7430218" cy="7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18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B40C02C-450E-3B48-4E22-7400DABFD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>
                <a:latin typeface="Malgun Gothic"/>
                <a:ea typeface="Malgun Gothic"/>
              </a:rPr>
              <a:t>보험상품 &gt; 건강보험</a:t>
            </a:r>
            <a:endParaRPr lang="ko-KR"/>
          </a:p>
        </p:txBody>
      </p:sp>
      <p:pic>
        <p:nvPicPr>
          <p:cNvPr id="1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643349C7-0C55-050B-86FF-BEC142579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122855"/>
            <a:ext cx="6362700" cy="504931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A9703F09-60FF-F863-5AF6-B6579B9FE64E}"/>
              </a:ext>
            </a:extLst>
          </p:cNvPr>
          <p:cNvSpPr/>
          <p:nvPr/>
        </p:nvSpPr>
        <p:spPr>
          <a:xfrm>
            <a:off x="1484577" y="155450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8</a:t>
            </a:r>
            <a:endParaRPr lang="en-US" altLang="ko-KR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11422-9FC8-185F-FF3D-8F93D5512C7A}"/>
              </a:ext>
            </a:extLst>
          </p:cNvPr>
          <p:cNvSpPr txBox="1"/>
          <p:nvPr/>
        </p:nvSpPr>
        <p:spPr>
          <a:xfrm>
            <a:off x="7775408" y="318836"/>
            <a:ext cx="1833779" cy="6887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  <a:cs typeface="Calibri"/>
              </a:rPr>
              <a:t>[8]</a:t>
            </a:r>
            <a:r>
              <a:rPr lang="ko-KR" sz="900" b="1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가입안내  </a:t>
            </a:r>
            <a:r>
              <a:rPr lang="ko-KR" sz="900" b="1">
                <a:latin typeface="맑은 고딕"/>
                <a:ea typeface="맑은 고딕"/>
                <a:cs typeface="Calibri"/>
              </a:rPr>
              <a:t>창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맑은 고딕"/>
                <a:ea typeface="맑은 고딕"/>
                <a:cs typeface="Calibri"/>
              </a:rPr>
              <a:t>가입안내 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:</a:t>
            </a:r>
            <a:r>
              <a:rPr lang="ko-KR" sz="900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보험 상품 안내 </a:t>
            </a:r>
            <a:endParaRPr lang="ko-KR" sz="90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14" name="그림 19">
            <a:extLst>
              <a:ext uri="{FF2B5EF4-FFF2-40B4-BE49-F238E27FC236}">
                <a16:creationId xmlns:a16="http://schemas.microsoft.com/office/drawing/2014/main" id="{B95DF671-7C96-DE52-8C09-FA91C4C8C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6" y="6135950"/>
            <a:ext cx="7430218" cy="725231"/>
          </a:xfrm>
          <a:prstGeom prst="rect">
            <a:avLst/>
          </a:prstGeom>
        </p:spPr>
      </p:pic>
      <p:pic>
        <p:nvPicPr>
          <p:cNvPr id="16" name="그림 19">
            <a:extLst>
              <a:ext uri="{FF2B5EF4-FFF2-40B4-BE49-F238E27FC236}">
                <a16:creationId xmlns:a16="http://schemas.microsoft.com/office/drawing/2014/main" id="{A530E609-876D-2F74-1477-6B666CB6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4" y="349232"/>
            <a:ext cx="7430218" cy="7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40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7168740-E009-5BBC-3248-953D616442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>
                <a:latin typeface="Malgun Gothic"/>
                <a:ea typeface="Malgun Gothic"/>
              </a:rPr>
              <a:t>보험상품 &gt; 건강보험 &gt;</a:t>
            </a:r>
            <a:r>
              <a:rPr lang="ko-KR" altLang="en-US">
                <a:latin typeface="Malgun Gothic"/>
                <a:ea typeface="Malgun Gothic"/>
              </a:rPr>
              <a:t>  약관이용가이드 </a:t>
            </a:r>
            <a:endParaRPr lang="ko-KR"/>
          </a:p>
        </p:txBody>
      </p:sp>
      <p:pic>
        <p:nvPicPr>
          <p:cNvPr id="3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E0183E2F-4E30-E4C4-BC98-38A5EC33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" y="1682186"/>
            <a:ext cx="7787969" cy="3601308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62DE80C-463B-1CD6-8F51-D9E47FB227DB}"/>
              </a:ext>
            </a:extLst>
          </p:cNvPr>
          <p:cNvSpPr/>
          <p:nvPr/>
        </p:nvSpPr>
        <p:spPr>
          <a:xfrm>
            <a:off x="1613973" y="181329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715A2-347A-56A8-E0B8-4F955C216381}"/>
              </a:ext>
            </a:extLst>
          </p:cNvPr>
          <p:cNvSpPr txBox="1"/>
          <p:nvPr/>
        </p:nvSpPr>
        <p:spPr>
          <a:xfrm>
            <a:off x="7775408" y="318836"/>
            <a:ext cx="1833779" cy="1519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  <a:cs typeface="Calibri"/>
              </a:rPr>
              <a:t>[9]</a:t>
            </a:r>
            <a:r>
              <a:rPr lang="ko-KR" sz="900" b="1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약관</a:t>
            </a:r>
            <a:r>
              <a:rPr lang="ko-KR" sz="900" b="1">
                <a:latin typeface="맑은 고딕"/>
                <a:ea typeface="맑은 고딕"/>
                <a:cs typeface="Calibri"/>
              </a:rPr>
              <a:t> 이용 가이드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 err="1">
                <a:latin typeface="맑은 고딕"/>
                <a:ea typeface="맑은 고딕"/>
                <a:cs typeface="Calibri"/>
              </a:rPr>
              <a:t>pdf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 </a:t>
            </a:r>
            <a:r>
              <a:rPr lang="ko-KR" sz="900">
                <a:latin typeface="맑은 고딕"/>
                <a:ea typeface="맑은 고딕"/>
                <a:cs typeface="Calibri"/>
              </a:rPr>
              <a:t>파일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 </a:t>
            </a:r>
            <a:r>
              <a:rPr lang="ko-KR" sz="900">
                <a:latin typeface="맑은 고딕"/>
                <a:ea typeface="맑은 고딕"/>
                <a:cs typeface="Calibri"/>
              </a:rPr>
              <a:t>연결 </a:t>
            </a: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576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420E758-3AAC-6B2F-8A27-81098AB54A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>
                <a:latin typeface="Malgun Gothic"/>
                <a:ea typeface="Malgun Gothic"/>
              </a:rPr>
              <a:t>보험상품 &gt; 건강보험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8D33EB-9234-D00F-E93A-FA65117DB909}"/>
              </a:ext>
            </a:extLst>
          </p:cNvPr>
          <p:cNvSpPr txBox="1"/>
          <p:nvPr/>
        </p:nvSpPr>
        <p:spPr>
          <a:xfrm>
            <a:off x="7775408" y="318836"/>
            <a:ext cx="1833779" cy="8965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맑은 고딕"/>
                <a:ea typeface="맑은 고딕"/>
                <a:cs typeface="Calibri"/>
              </a:rPr>
              <a:t>[10]</a:t>
            </a:r>
            <a:r>
              <a:rPr lang="ko-KR" sz="900" b="1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 b="1">
                <a:latin typeface="맑은 고딕"/>
                <a:ea typeface="맑은 고딕"/>
                <a:cs typeface="Calibri"/>
              </a:rPr>
              <a:t>알아두실 사항 리스트</a:t>
            </a:r>
            <a:endParaRPr lang="ko-KR" sz="900" b="1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sz="900">
                <a:latin typeface="맑은 고딕"/>
                <a:ea typeface="맑은 고딕"/>
                <a:cs typeface="Calibri"/>
              </a:rPr>
              <a:t>- [보기▽] 클릭 시 내용 펼침</a:t>
            </a:r>
          </a:p>
          <a:p>
            <a:pPr>
              <a:lnSpc>
                <a:spcPct val="150000"/>
              </a:lnSpc>
            </a:pPr>
            <a:r>
              <a:rPr lang="en-US" altLang="ko-KR" sz="900">
                <a:latin typeface="맑은 고딕"/>
                <a:ea typeface="맑은 고딕"/>
                <a:cs typeface="Calibri"/>
              </a:rPr>
              <a:t>-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 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[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닫기△</a:t>
            </a:r>
            <a:r>
              <a:rPr lang="en-US" altLang="ko-KR" sz="900">
                <a:latin typeface="맑은 고딕"/>
                <a:ea typeface="맑은 고딕"/>
                <a:cs typeface="Calibri"/>
              </a:rPr>
              <a:t>]</a:t>
            </a:r>
            <a:r>
              <a:rPr lang="ko-KR" sz="900">
                <a:latin typeface="맑은 고딕"/>
                <a:ea typeface="맑은 고딕"/>
                <a:cs typeface="Calibri"/>
              </a:rPr>
              <a:t> </a:t>
            </a:r>
            <a:r>
              <a:rPr lang="ko-KR" altLang="en-US" sz="900">
                <a:latin typeface="맑은 고딕"/>
                <a:ea typeface="맑은 고딕"/>
                <a:cs typeface="Calibri"/>
              </a:rPr>
              <a:t>클릭 시 내용 닫힘</a:t>
            </a:r>
            <a:endParaRPr lang="ko-KR" sz="900">
              <a:latin typeface="맑은 고딕"/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맑은 고딕"/>
              <a:ea typeface="맑은 고딕"/>
              <a:cs typeface="Calibri"/>
            </a:endParaRPr>
          </a:p>
        </p:txBody>
      </p:sp>
      <p:pic>
        <p:nvPicPr>
          <p:cNvPr id="1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D3B86494-0ED1-50BF-2E3C-82D0479D8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2" y="1122708"/>
            <a:ext cx="6273052" cy="4097113"/>
          </a:xfrm>
          <a:prstGeom prst="rect">
            <a:avLst/>
          </a:prstGeom>
        </p:spPr>
      </p:pic>
      <p:sp>
        <p:nvSpPr>
          <p:cNvPr id="7" name="타원 5">
            <a:extLst>
              <a:ext uri="{FF2B5EF4-FFF2-40B4-BE49-F238E27FC236}">
                <a16:creationId xmlns:a16="http://schemas.microsoft.com/office/drawing/2014/main" id="{5BA49D72-7EC8-BD26-C8A4-A0E31D2521CE}"/>
              </a:ext>
            </a:extLst>
          </p:cNvPr>
          <p:cNvSpPr/>
          <p:nvPr/>
        </p:nvSpPr>
        <p:spPr>
          <a:xfrm>
            <a:off x="6657449" y="206553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10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pic>
        <p:nvPicPr>
          <p:cNvPr id="14" name="그림 19">
            <a:extLst>
              <a:ext uri="{FF2B5EF4-FFF2-40B4-BE49-F238E27FC236}">
                <a16:creationId xmlns:a16="http://schemas.microsoft.com/office/drawing/2014/main" id="{FBD15C67-3887-43D8-301F-1CD804C2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4" y="349232"/>
            <a:ext cx="7430218" cy="7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95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83BA705-F6AE-D535-B370-010BBD3A38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>
                <a:latin typeface="Malgun Gothic"/>
                <a:ea typeface="Malgun Gothic"/>
              </a:rPr>
              <a:t>보험상품 &gt;</a:t>
            </a:r>
            <a:r>
              <a:rPr lang="ko-KR" altLang="en-US">
                <a:latin typeface="Malgun Gothic"/>
                <a:ea typeface="Malgun Gothic"/>
              </a:rPr>
              <a:t>  생활보험 </a:t>
            </a:r>
            <a:endParaRPr lang="ko-KR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99B9640-D34E-223D-4155-6C0DDBA53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9" y="1118944"/>
            <a:ext cx="7797283" cy="4700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AA15C5-E86B-35EB-430F-56AD23A9A4AA}"/>
              </a:ext>
            </a:extLst>
          </p:cNvPr>
          <p:cNvSpPr txBox="1"/>
          <p:nvPr/>
        </p:nvSpPr>
        <p:spPr>
          <a:xfrm>
            <a:off x="7756951" y="397110"/>
            <a:ext cx="2062352" cy="54224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71B8BF4-B4F0-1341-CC9C-6EA9096ECA8B}"/>
              </a:ext>
            </a:extLst>
          </p:cNvPr>
          <p:cNvSpPr/>
          <p:nvPr/>
        </p:nvSpPr>
        <p:spPr>
          <a:xfrm>
            <a:off x="1550635" y="1394184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BF406505-6028-A0CB-835D-29D732539289}"/>
              </a:ext>
            </a:extLst>
          </p:cNvPr>
          <p:cNvSpPr/>
          <p:nvPr/>
        </p:nvSpPr>
        <p:spPr>
          <a:xfrm>
            <a:off x="2756885" y="336406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39E2F-1FAE-22BD-B996-D3926F2BC463}"/>
              </a:ext>
            </a:extLst>
          </p:cNvPr>
          <p:cNvSpPr txBox="1"/>
          <p:nvPr/>
        </p:nvSpPr>
        <p:spPr>
          <a:xfrm>
            <a:off x="7765512" y="318836"/>
            <a:ext cx="2071579" cy="2356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Malgun Gothic"/>
                <a:ea typeface="Malgun Gothic"/>
              </a:rPr>
              <a:t>[1] </a:t>
            </a:r>
            <a:r>
              <a:rPr lang="en-US" altLang="ko-KR" sz="900" b="1" err="1">
                <a:latin typeface="Malgun Gothic"/>
                <a:ea typeface="Malgun Gothic"/>
              </a:rPr>
              <a:t>제목</a:t>
            </a:r>
            <a:endParaRPr lang="ko-KR" altLang="en-US" err="1"/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err="1">
                <a:latin typeface="Malgun Gothic"/>
                <a:ea typeface="Malgun Gothic"/>
              </a:rPr>
              <a:t>하나</a:t>
            </a:r>
            <a:r>
              <a:rPr lang="en-US" altLang="ko-KR" sz="900">
                <a:latin typeface="Malgun Gothic"/>
                <a:ea typeface="Malgun Gothic"/>
              </a:rPr>
              <a:t> </a:t>
            </a:r>
            <a:r>
              <a:rPr lang="en-US" altLang="ko-KR" sz="900" err="1">
                <a:latin typeface="Malgun Gothic"/>
                <a:ea typeface="Malgun Gothic"/>
              </a:rPr>
              <a:t>슬기로운</a:t>
            </a:r>
            <a:r>
              <a:rPr lang="en-US" altLang="ko-KR" sz="900">
                <a:latin typeface="Malgun Gothic"/>
                <a:ea typeface="Malgun Gothic"/>
              </a:rPr>
              <a:t> </a:t>
            </a:r>
            <a:r>
              <a:rPr lang="en-US" altLang="ko-KR" sz="900" err="1">
                <a:latin typeface="Malgun Gothic"/>
                <a:ea typeface="Malgun Gothic"/>
              </a:rPr>
              <a:t>자녀생활보험</a:t>
            </a:r>
            <a:r>
              <a:rPr lang="en-US" altLang="ko-KR" sz="900">
                <a:latin typeface="Malgun Gothic"/>
                <a:ea typeface="Malgun Gothic"/>
              </a:rPr>
              <a:t>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ko-KR" sz="9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sz="900" b="1">
                <a:latin typeface="Malgun Gothic"/>
                <a:ea typeface="Malgun Gothic"/>
              </a:rPr>
              <a:t>[2]</a:t>
            </a:r>
            <a:r>
              <a:rPr lang="ko-KR" altLang="en-US" sz="900" b="1">
                <a:latin typeface="Malgun Gothic"/>
                <a:ea typeface="Malgun Gothic"/>
              </a:rPr>
              <a:t> </a:t>
            </a:r>
            <a:r>
              <a:rPr lang="ko-KR" sz="900" b="1">
                <a:latin typeface="Malgun Gothic"/>
                <a:ea typeface="Malgun Gothic"/>
              </a:rPr>
              <a:t>상담신청 </a:t>
            </a:r>
            <a:endParaRPr lang="en-US" sz="90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sz="900">
                <a:latin typeface="Malgun Gothic"/>
                <a:ea typeface="Malgun Gothic"/>
              </a:rPr>
              <a:t>클릭 시 </a:t>
            </a:r>
            <a:r>
              <a:rPr lang="ko-KR" altLang="en-US" sz="900">
                <a:latin typeface="Malgun Gothic"/>
                <a:ea typeface="Malgun Gothic"/>
              </a:rPr>
              <a:t>상담신청 창 </a:t>
            </a:r>
            <a:endParaRPr lang="ko-KR" altLang="en-US"/>
          </a:p>
          <a:p>
            <a:pPr>
              <a:lnSpc>
                <a:spcPct val="150000"/>
              </a:lnSpc>
            </a:pPr>
            <a:endParaRPr lang="ko-KR" alt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sz="900" b="1">
                <a:latin typeface="Malgun Gothic"/>
                <a:ea typeface="Malgun Gothic"/>
              </a:rPr>
              <a:t>[3]</a:t>
            </a:r>
            <a:r>
              <a:rPr lang="ko-KR" altLang="en-US" sz="900" b="1">
                <a:latin typeface="Malgun Gothic"/>
                <a:ea typeface="Malgun Gothic"/>
              </a:rPr>
              <a:t> 상품특징 </a:t>
            </a:r>
            <a:endParaRPr lang="en-US" altLang="ko-KR" sz="90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altLang="en-US" sz="900">
                <a:latin typeface="Malgun Gothic"/>
                <a:ea typeface="Malgun Gothic"/>
              </a:rPr>
              <a:t>상품의 특징 3개 표시 </a:t>
            </a:r>
            <a:endParaRPr lang="ko-KR"/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endParaRPr lang="ko-KR" altLang="en-US" sz="9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altLang="ko-KR" sz="9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  <p:pic>
        <p:nvPicPr>
          <p:cNvPr id="13" name="그림 13">
            <a:extLst>
              <a:ext uri="{FF2B5EF4-FFF2-40B4-BE49-F238E27FC236}">
                <a16:creationId xmlns:a16="http://schemas.microsoft.com/office/drawing/2014/main" id="{9212D2FC-5698-C9CE-7227-304D121B5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00" y="2027119"/>
            <a:ext cx="2552700" cy="733425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17118140-87FC-347F-B190-F91BDF15E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312" y="2208764"/>
            <a:ext cx="1202364" cy="378428"/>
          </a:xfrm>
          <a:prstGeom prst="rect">
            <a:avLst/>
          </a:prstGeom>
        </p:spPr>
      </p:pic>
      <p:pic>
        <p:nvPicPr>
          <p:cNvPr id="15" name="그림 19">
            <a:extLst>
              <a:ext uri="{FF2B5EF4-FFF2-40B4-BE49-F238E27FC236}">
                <a16:creationId xmlns:a16="http://schemas.microsoft.com/office/drawing/2014/main" id="{471221CF-7064-3E26-D676-5C2849BAC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66" y="6135950"/>
            <a:ext cx="7430218" cy="725231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764AA473-886E-8713-DBC5-848443326A64}"/>
              </a:ext>
            </a:extLst>
          </p:cNvPr>
          <p:cNvSpPr/>
          <p:nvPr/>
        </p:nvSpPr>
        <p:spPr>
          <a:xfrm>
            <a:off x="1546604" y="217420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444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3780977-BD1D-9D33-0E74-BF117BAE1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>
                <a:latin typeface="Malgun Gothic"/>
                <a:ea typeface="Malgun Gothic"/>
              </a:rPr>
              <a:t>보험상품 &gt;  </a:t>
            </a:r>
            <a:r>
              <a:rPr lang="ko-KR" altLang="en-US">
                <a:latin typeface="Malgun Gothic"/>
                <a:ea typeface="Malgun Gothic"/>
              </a:rPr>
              <a:t>생활보험</a:t>
            </a:r>
            <a:endParaRPr lang="ko-KR">
              <a:latin typeface="Malgun Gothic"/>
              <a:ea typeface="Malgun Gothic"/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633D6E95-FC3E-C961-5D83-ECC0CE6B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2" y="949066"/>
            <a:ext cx="6273053" cy="3200543"/>
          </a:xfrm>
          <a:prstGeom prst="rect">
            <a:avLst/>
          </a:prstGeom>
        </p:spPr>
      </p:pic>
      <p:sp>
        <p:nvSpPr>
          <p:cNvPr id="5" name="타원 5">
            <a:extLst>
              <a:ext uri="{FF2B5EF4-FFF2-40B4-BE49-F238E27FC236}">
                <a16:creationId xmlns:a16="http://schemas.microsoft.com/office/drawing/2014/main" id="{7014A99E-91C3-D012-F0DD-592CB90D3897}"/>
              </a:ext>
            </a:extLst>
          </p:cNvPr>
          <p:cNvSpPr/>
          <p:nvPr/>
        </p:nvSpPr>
        <p:spPr>
          <a:xfrm>
            <a:off x="3349051" y="110571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2DAAC-AAD4-FBEF-4A5A-C56579FF0FEB}"/>
              </a:ext>
            </a:extLst>
          </p:cNvPr>
          <p:cNvSpPr txBox="1"/>
          <p:nvPr/>
        </p:nvSpPr>
        <p:spPr>
          <a:xfrm>
            <a:off x="7765512" y="318836"/>
            <a:ext cx="2071579" cy="1312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latin typeface="Malgun Gothic"/>
                <a:ea typeface="Malgun Gothic"/>
              </a:rPr>
              <a:t>[4</a:t>
            </a:r>
            <a:r>
              <a:rPr lang="en-US" altLang="ko-KR" sz="900" b="1">
                <a:latin typeface="Malgun Gothic"/>
                <a:ea typeface="Malgun Gothic"/>
              </a:rPr>
              <a:t>] </a:t>
            </a:r>
            <a:r>
              <a:rPr lang="ko-KR" altLang="en-US" sz="900" b="1">
                <a:latin typeface="Malgun Gothic"/>
                <a:ea typeface="Malgun Gothic"/>
              </a:rPr>
              <a:t>보장내용</a:t>
            </a:r>
            <a:r>
              <a:rPr lang="en-US" altLang="ko-KR" sz="900" b="1">
                <a:latin typeface="Malgun Gothic"/>
                <a:ea typeface="Malgun Gothic"/>
              </a:rPr>
              <a:t> </a:t>
            </a:r>
            <a:endParaRPr lang="en-US" altLang="ko-KR" sz="900" b="1">
              <a:latin typeface="Malgun Gothic"/>
              <a:ea typeface="Malgun Gothic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err="1">
                <a:latin typeface="Malgun Gothic"/>
                <a:ea typeface="Malgun Gothic"/>
              </a:rPr>
              <a:t>영유아플랜</a:t>
            </a:r>
            <a:r>
              <a:rPr lang="en-US" altLang="ko-KR" sz="900">
                <a:latin typeface="Malgun Gothic"/>
                <a:ea typeface="Malgun Gothic"/>
              </a:rPr>
              <a:t> / </a:t>
            </a:r>
            <a:r>
              <a:rPr lang="ko-KR" altLang="en-US" sz="900" err="1">
                <a:latin typeface="Malgun Gothic"/>
                <a:ea typeface="Malgun Gothic"/>
              </a:rPr>
              <a:t>초중고등학생플랜</a:t>
            </a:r>
            <a:r>
              <a:rPr lang="en-US" altLang="ko-KR" sz="900">
                <a:latin typeface="Malgun Gothic"/>
                <a:ea typeface="Malgun Gothic"/>
              </a:rPr>
              <a:t>  </a:t>
            </a:r>
            <a:r>
              <a:rPr lang="ko-KR" altLang="en-US" sz="900">
                <a:latin typeface="Malgun Gothic"/>
                <a:ea typeface="Malgun Gothic"/>
              </a:rPr>
              <a:t>선택에</a:t>
            </a:r>
            <a:r>
              <a:rPr lang="en-US" altLang="ko-KR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따라</a:t>
            </a:r>
            <a:r>
              <a:rPr lang="en-US" altLang="ko-KR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다른</a:t>
            </a:r>
            <a:r>
              <a:rPr lang="en-US" altLang="ko-KR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보장</a:t>
            </a:r>
            <a:r>
              <a:rPr lang="en-US" altLang="ko-KR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내용</a:t>
            </a:r>
            <a:r>
              <a:rPr lang="en-US" altLang="ko-KR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제시</a:t>
            </a:r>
            <a:r>
              <a:rPr lang="en-US" altLang="ko-KR" sz="900">
                <a:latin typeface="Malgun Gothic"/>
                <a:ea typeface="Malgun Gothic"/>
              </a:rPr>
              <a:t> </a:t>
            </a:r>
          </a:p>
          <a:p>
            <a:pPr>
              <a:lnSpc>
                <a:spcPct val="150000"/>
              </a:lnSpc>
            </a:pPr>
            <a:endParaRPr lang="en-US" sz="9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altLang="ko-KR" sz="900" b="1">
              <a:latin typeface="Malgun Gothic"/>
              <a:ea typeface="Malgun Gothic"/>
              <a:cs typeface="Calibri"/>
            </a:endParaRPr>
          </a:p>
        </p:txBody>
      </p:sp>
      <p:pic>
        <p:nvPicPr>
          <p:cNvPr id="12" name="그림 19">
            <a:extLst>
              <a:ext uri="{FF2B5EF4-FFF2-40B4-BE49-F238E27FC236}">
                <a16:creationId xmlns:a16="http://schemas.microsoft.com/office/drawing/2014/main" id="{94B3DC90-47A9-1F07-CD7F-1E981BFE0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6" y="6135950"/>
            <a:ext cx="7430218" cy="725231"/>
          </a:xfrm>
          <a:prstGeom prst="rect">
            <a:avLst/>
          </a:prstGeom>
        </p:spPr>
      </p:pic>
      <p:pic>
        <p:nvPicPr>
          <p:cNvPr id="14" name="그림 19">
            <a:extLst>
              <a:ext uri="{FF2B5EF4-FFF2-40B4-BE49-F238E27FC236}">
                <a16:creationId xmlns:a16="http://schemas.microsoft.com/office/drawing/2014/main" id="{8F6F2BD1-5345-AD93-5903-E3526D120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4" y="349232"/>
            <a:ext cx="7430218" cy="7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10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F2AAB9C4-694A-3748-6B8B-40CE9504B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60" y="946304"/>
            <a:ext cx="6265652" cy="493663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971E231-BF21-9793-6994-815E7B71D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>
                <a:latin typeface="Malgun Gothic"/>
                <a:ea typeface="Malgun Gothic"/>
              </a:rPr>
              <a:t>보험상품 &gt;  </a:t>
            </a:r>
            <a:r>
              <a:rPr lang="ko-KR" altLang="en-US">
                <a:latin typeface="Malgun Gothic"/>
                <a:ea typeface="Malgun Gothic"/>
              </a:rPr>
              <a:t>생활보험</a:t>
            </a:r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672AE-E203-BBA3-0858-BF92F238C4EF}"/>
              </a:ext>
            </a:extLst>
          </p:cNvPr>
          <p:cNvSpPr txBox="1"/>
          <p:nvPr/>
        </p:nvSpPr>
        <p:spPr>
          <a:xfrm>
            <a:off x="10950591" y="1154694"/>
            <a:ext cx="203217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endParaRPr lang="ko-KR" altLang="en-US" sz="900">
              <a:latin typeface="맑은 고딕"/>
              <a:ea typeface="Malgun Gothic"/>
              <a:cs typeface="Arial"/>
            </a:endParaRPr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46810456-24C3-E80E-1E62-98DFE3AB24F2}"/>
              </a:ext>
            </a:extLst>
          </p:cNvPr>
          <p:cNvSpPr/>
          <p:nvPr/>
        </p:nvSpPr>
        <p:spPr>
          <a:xfrm>
            <a:off x="646500" y="94472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D4A29-8275-59C5-4170-D31FC68F6347}"/>
              </a:ext>
            </a:extLst>
          </p:cNvPr>
          <p:cNvSpPr txBox="1"/>
          <p:nvPr/>
        </p:nvSpPr>
        <p:spPr>
          <a:xfrm>
            <a:off x="7765512" y="318836"/>
            <a:ext cx="1798410" cy="1519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latin typeface="Malgun Gothic"/>
                <a:ea typeface="Malgun Gothic"/>
              </a:rPr>
              <a:t>[5] </a:t>
            </a:r>
            <a:r>
              <a:rPr lang="ko-KR" altLang="en-US" sz="900" b="1">
                <a:latin typeface="Malgun Gothic"/>
                <a:ea typeface="Malgun Gothic"/>
              </a:rPr>
              <a:t>보험료</a:t>
            </a:r>
            <a:r>
              <a:rPr lang="en-US" sz="900" b="1">
                <a:latin typeface="Malgun Gothic"/>
                <a:ea typeface="Malgun Gothic"/>
              </a:rPr>
              <a:t> </a:t>
            </a:r>
            <a:r>
              <a:rPr lang="ko-KR" altLang="en-US" sz="900" b="1">
                <a:latin typeface="Malgun Gothic"/>
                <a:ea typeface="Malgun Gothic"/>
              </a:rPr>
              <a:t>예시</a:t>
            </a:r>
            <a:r>
              <a:rPr lang="en-US" sz="900" b="1">
                <a:latin typeface="Malgun Gothic"/>
                <a:ea typeface="Malgun Gothic"/>
              </a:rPr>
              <a:t>  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err="1">
                <a:latin typeface="Malgun Gothic"/>
                <a:ea typeface="Malgun Gothic"/>
              </a:rPr>
              <a:t>영유아플랜</a:t>
            </a:r>
            <a:r>
              <a:rPr lang="en-US" sz="900">
                <a:latin typeface="Malgun Gothic"/>
                <a:ea typeface="Malgun Gothic"/>
              </a:rPr>
              <a:t> / </a:t>
            </a:r>
            <a:r>
              <a:rPr lang="ko-KR" altLang="en-US" sz="900" err="1">
                <a:latin typeface="Malgun Gothic"/>
                <a:ea typeface="Malgun Gothic"/>
              </a:rPr>
              <a:t>초중고등학생플랜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선택에</a:t>
            </a:r>
            <a:r>
              <a:rPr lang="en-US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따라</a:t>
            </a:r>
            <a:r>
              <a:rPr lang="en-US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다른</a:t>
            </a:r>
            <a:r>
              <a:rPr lang="en-US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보험료</a:t>
            </a:r>
            <a:r>
              <a:rPr lang="en-US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예시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제시</a:t>
            </a:r>
            <a:r>
              <a:rPr lang="en-US" sz="900" b="1">
                <a:latin typeface="Malgun Gothic"/>
                <a:ea typeface="Malgun Gothic"/>
              </a:rPr>
              <a:t> </a:t>
            </a: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altLang="ko-KR" sz="900" b="1">
              <a:latin typeface="Malgun Gothic"/>
              <a:ea typeface="Malgun Gothic"/>
              <a:cs typeface="Calibri"/>
            </a:endParaRPr>
          </a:p>
        </p:txBody>
      </p:sp>
      <p:pic>
        <p:nvPicPr>
          <p:cNvPr id="17" name="그림 19">
            <a:extLst>
              <a:ext uri="{FF2B5EF4-FFF2-40B4-BE49-F238E27FC236}">
                <a16:creationId xmlns:a16="http://schemas.microsoft.com/office/drawing/2014/main" id="{DB384C82-E987-A95E-62ED-D8AA28AE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4" y="319544"/>
            <a:ext cx="7430218" cy="7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155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8" descr="텍스트, 자동차이(가) 표시된 사진&#10;&#10;자동 생성된 설명">
            <a:extLst>
              <a:ext uri="{FF2B5EF4-FFF2-40B4-BE49-F238E27FC236}">
                <a16:creationId xmlns:a16="http://schemas.microsoft.com/office/drawing/2014/main" id="{78B77311-0307-D006-B4ED-861EF77A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" y="1148328"/>
            <a:ext cx="7729816" cy="2768403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D0E93A2-2813-71CE-11D1-2FF15F2B0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>
                <a:latin typeface="Malgun Gothic"/>
                <a:ea typeface="Malgun Gothic"/>
              </a:rPr>
              <a:t>보험상품 &gt;  </a:t>
            </a:r>
            <a:r>
              <a:rPr lang="ko-KR" altLang="en-US">
                <a:latin typeface="Malgun Gothic"/>
                <a:ea typeface="Malgun Gothic"/>
              </a:rPr>
              <a:t>자동차보험</a:t>
            </a:r>
            <a:r>
              <a:rPr lang="ko-KR">
                <a:latin typeface="Malgun Gothic"/>
                <a:ea typeface="Malgun Gothic"/>
              </a:rPr>
              <a:t> </a:t>
            </a:r>
            <a:r>
              <a:rPr lang="ko-KR" altLang="en-US">
                <a:latin typeface="Malgun Gothic"/>
                <a:ea typeface="Malgun Gothic"/>
              </a:rPr>
              <a:t> </a:t>
            </a:r>
            <a:endParaRPr lang="ko-KR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8C50A2-C7DE-C8D4-82B9-703D0540EF5F}"/>
              </a:ext>
            </a:extLst>
          </p:cNvPr>
          <p:cNvSpPr/>
          <p:nvPr/>
        </p:nvSpPr>
        <p:spPr>
          <a:xfrm>
            <a:off x="1697182" y="4571126"/>
            <a:ext cx="4542311" cy="1157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맑은 고딕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302E0-7C5A-13EC-95FE-79F2281500F6}"/>
              </a:ext>
            </a:extLst>
          </p:cNvPr>
          <p:cNvSpPr txBox="1"/>
          <p:nvPr/>
        </p:nvSpPr>
        <p:spPr>
          <a:xfrm>
            <a:off x="1793668" y="4996658"/>
            <a:ext cx="17436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latin typeface="Arial"/>
                <a:ea typeface="맑은 고딕"/>
                <a:cs typeface="Calibri"/>
              </a:rPr>
              <a:t> 자동차 보험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3E4090-82B8-3823-E6E8-DDABBEC1CEEA}"/>
              </a:ext>
            </a:extLst>
          </p:cNvPr>
          <p:cNvSpPr txBox="1"/>
          <p:nvPr/>
        </p:nvSpPr>
        <p:spPr>
          <a:xfrm>
            <a:off x="3367149" y="4996658"/>
            <a:ext cx="17436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  <a:cs typeface="Calibri"/>
              </a:rPr>
              <a:t>운전자 보험 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97583-1D31-A46D-38C8-C54350A77C58}"/>
              </a:ext>
            </a:extLst>
          </p:cNvPr>
          <p:cNvSpPr txBox="1"/>
          <p:nvPr/>
        </p:nvSpPr>
        <p:spPr>
          <a:xfrm>
            <a:off x="4950525" y="4996658"/>
            <a:ext cx="16843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ea typeface="맑은 고딕"/>
                <a:cs typeface="Calibri"/>
              </a:rPr>
              <a:t>운전자 보험  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283BD8-C6D3-A98B-84F2-0D4FA7F2D3A2}"/>
              </a:ext>
            </a:extLst>
          </p:cNvPr>
          <p:cNvCxnSpPr/>
          <p:nvPr/>
        </p:nvCxnSpPr>
        <p:spPr>
          <a:xfrm>
            <a:off x="3020044" y="4958804"/>
            <a:ext cx="3959" cy="46907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A13CA3B-74FA-CE42-07C1-817B36CCB184}"/>
              </a:ext>
            </a:extLst>
          </p:cNvPr>
          <p:cNvCxnSpPr>
            <a:cxnSpLocks/>
          </p:cNvCxnSpPr>
          <p:nvPr/>
        </p:nvCxnSpPr>
        <p:spPr>
          <a:xfrm>
            <a:off x="4781550" y="4958804"/>
            <a:ext cx="3959" cy="46907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31558C-2947-EA0D-80C3-2728AB333E1C}"/>
              </a:ext>
            </a:extLst>
          </p:cNvPr>
          <p:cNvSpPr txBox="1"/>
          <p:nvPr/>
        </p:nvSpPr>
        <p:spPr>
          <a:xfrm>
            <a:off x="3532909" y="5352918"/>
            <a:ext cx="11004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>
                <a:ea typeface="맑은 고딕"/>
                <a:cs typeface="Calibri"/>
              </a:rPr>
              <a:t>다이렉트 </a:t>
            </a:r>
            <a:endParaRPr lang="ko-KR" altLang="en-US" sz="1200"/>
          </a:p>
        </p:txBody>
      </p:sp>
      <p:sp>
        <p:nvSpPr>
          <p:cNvPr id="23" name="타원 5">
            <a:extLst>
              <a:ext uri="{FF2B5EF4-FFF2-40B4-BE49-F238E27FC236}">
                <a16:creationId xmlns:a16="http://schemas.microsoft.com/office/drawing/2014/main" id="{EA4DEC5E-3FF7-07C9-C191-919CBFC4B10C}"/>
              </a:ext>
            </a:extLst>
          </p:cNvPr>
          <p:cNvSpPr/>
          <p:nvPr/>
        </p:nvSpPr>
        <p:spPr>
          <a:xfrm>
            <a:off x="1232737" y="135168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</a:p>
        </p:txBody>
      </p:sp>
      <p:sp>
        <p:nvSpPr>
          <p:cNvPr id="25" name="타원 5">
            <a:extLst>
              <a:ext uri="{FF2B5EF4-FFF2-40B4-BE49-F238E27FC236}">
                <a16:creationId xmlns:a16="http://schemas.microsoft.com/office/drawing/2014/main" id="{E68F0226-536B-42CD-F597-AEB284E8347D}"/>
              </a:ext>
            </a:extLst>
          </p:cNvPr>
          <p:cNvSpPr/>
          <p:nvPr/>
        </p:nvSpPr>
        <p:spPr>
          <a:xfrm>
            <a:off x="1580118" y="454564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9FF3DA-515C-CCF8-FA61-FEEC4921A9F5}"/>
              </a:ext>
            </a:extLst>
          </p:cNvPr>
          <p:cNvSpPr txBox="1"/>
          <p:nvPr/>
        </p:nvSpPr>
        <p:spPr>
          <a:xfrm>
            <a:off x="10031040" y="895626"/>
            <a:ext cx="207026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sz="900" b="1">
              <a:latin typeface="맑은 고딕"/>
              <a:ea typeface="맑은 고딕"/>
              <a:cs typeface="Arial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9ED14B9-E8C9-2DF4-24A7-9AD61F5F14B9}"/>
              </a:ext>
            </a:extLst>
          </p:cNvPr>
          <p:cNvSpPr/>
          <p:nvPr/>
        </p:nvSpPr>
        <p:spPr>
          <a:xfrm>
            <a:off x="1341940" y="2304192"/>
            <a:ext cx="1783189" cy="3383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수행의 시작/종료 33">
            <a:extLst>
              <a:ext uri="{FF2B5EF4-FFF2-40B4-BE49-F238E27FC236}">
                <a16:creationId xmlns:a16="http://schemas.microsoft.com/office/drawing/2014/main" id="{3E9D65DA-2CB4-BA62-1385-F7F02C9D9DF9}"/>
              </a:ext>
            </a:extLst>
          </p:cNvPr>
          <p:cNvSpPr/>
          <p:nvPr/>
        </p:nvSpPr>
        <p:spPr>
          <a:xfrm>
            <a:off x="3256749" y="4103593"/>
            <a:ext cx="1243852" cy="313763"/>
          </a:xfrm>
          <a:prstGeom prst="flowChartTermina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1200" dirty="0">
                <a:ea typeface="맑은 고딕"/>
                <a:cs typeface="Calibri"/>
              </a:rPr>
              <a:t>||    </a:t>
            </a:r>
            <a:r>
              <a:rPr lang="ko-KR" sz="1300" dirty="0">
                <a:ea typeface="맑은 고딕"/>
                <a:cs typeface="Calibri"/>
              </a:rPr>
              <a:t> &lt; 1 / 3 &gt;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E2F90E0-E850-B63B-04F9-A82569409ACC}"/>
              </a:ext>
            </a:extLst>
          </p:cNvPr>
          <p:cNvSpPr txBox="1"/>
          <p:nvPr/>
        </p:nvSpPr>
        <p:spPr>
          <a:xfrm>
            <a:off x="7765512" y="318836"/>
            <a:ext cx="1798410" cy="44282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latin typeface="Malgun Gothic"/>
                <a:ea typeface="Malgun Gothic"/>
              </a:rPr>
              <a:t>[1] </a:t>
            </a:r>
            <a:r>
              <a:rPr lang="ko-KR" altLang="en-US" sz="900" b="1">
                <a:latin typeface="Malgun Gothic"/>
                <a:ea typeface="Malgun Gothic"/>
              </a:rPr>
              <a:t>상품</a:t>
            </a:r>
            <a:r>
              <a:rPr lang="en-US" sz="900" b="1">
                <a:latin typeface="Malgun Gothic"/>
                <a:ea typeface="Malgun Gothic"/>
              </a:rPr>
              <a:t> </a:t>
            </a:r>
            <a:r>
              <a:rPr lang="ko-KR" altLang="en-US" sz="900" b="1">
                <a:latin typeface="Malgun Gothic"/>
                <a:ea typeface="Malgun Gothic"/>
              </a:rPr>
              <a:t>소개</a:t>
            </a:r>
            <a:r>
              <a:rPr lang="en-US" sz="900" b="1">
                <a:latin typeface="Malgun Gothic"/>
                <a:ea typeface="Malgun Gothic"/>
              </a:rPr>
              <a:t>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Malgun Gothic"/>
                <a:ea typeface="Malgun Gothic"/>
              </a:rPr>
              <a:t>배너</a:t>
            </a:r>
            <a:r>
              <a:rPr lang="en-US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클릭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시</a:t>
            </a:r>
            <a:r>
              <a:rPr lang="en-US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해당</a:t>
            </a:r>
            <a:r>
              <a:rPr lang="en-US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상품</a:t>
            </a:r>
            <a:r>
              <a:rPr lang="en-US" sz="900">
                <a:latin typeface="Malgun Gothic"/>
                <a:ea typeface="Malgun Gothic"/>
              </a:rPr>
              <a:t> </a:t>
            </a:r>
            <a:r>
              <a:rPr lang="ko-KR" altLang="en-US" sz="900">
                <a:latin typeface="Malgun Gothic"/>
                <a:ea typeface="Malgun Gothic"/>
              </a:rPr>
              <a:t>페이지로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이동</a:t>
            </a:r>
            <a:r>
              <a:rPr lang="en-US" sz="900">
                <a:latin typeface="Malgun Gothic"/>
                <a:ea typeface="Malgun Gothic"/>
              </a:rPr>
              <a:t>  </a:t>
            </a: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sz="900" b="1">
                <a:latin typeface="Malgun Gothic"/>
                <a:ea typeface="Malgun Gothic"/>
              </a:rPr>
              <a:t>[2] </a:t>
            </a:r>
            <a:r>
              <a:rPr lang="ko-KR" altLang="en-US" sz="900" b="1">
                <a:latin typeface="Malgun Gothic"/>
                <a:ea typeface="Malgun Gothic"/>
              </a:rPr>
              <a:t>슬라이드</a:t>
            </a:r>
            <a:r>
              <a:rPr lang="en-US" sz="900" b="1">
                <a:latin typeface="Malgun Gothic"/>
                <a:ea typeface="Malgun Gothic"/>
              </a:rPr>
              <a:t>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Malgun Gothic"/>
                <a:ea typeface="Malgun Gothic"/>
              </a:rPr>
              <a:t>일시정지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클릭 시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해당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슬라이드에서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정지</a:t>
            </a:r>
            <a:endParaRPr lang="en-US" sz="90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Malgun Gothic"/>
                <a:ea typeface="Malgun Gothic"/>
              </a:rPr>
              <a:t>아무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동작이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없을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시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일정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시간마다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다음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슬라이드로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 err="1">
                <a:latin typeface="Malgun Gothic"/>
                <a:ea typeface="Malgun Gothic"/>
              </a:rPr>
              <a:t>넘어감</a:t>
            </a:r>
            <a:endParaRPr lang="en-US" sz="900" err="1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sz="900">
                <a:latin typeface="Malgun Gothic"/>
                <a:ea typeface="Malgun Gothic"/>
              </a:rPr>
              <a:t>3</a:t>
            </a:r>
            <a:r>
              <a:rPr lang="ko-KR" altLang="en-US" sz="900">
                <a:latin typeface="Malgun Gothic"/>
                <a:ea typeface="Malgun Gothic"/>
              </a:rPr>
              <a:t>번이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끝나면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다시</a:t>
            </a:r>
            <a:r>
              <a:rPr lang="en-US" sz="900">
                <a:latin typeface="Malgun Gothic"/>
                <a:ea typeface="Malgun Gothic"/>
              </a:rPr>
              <a:t> 1</a:t>
            </a:r>
            <a:r>
              <a:rPr lang="ko-KR" altLang="en-US" sz="900">
                <a:latin typeface="Malgun Gothic"/>
                <a:ea typeface="Malgun Gothic"/>
              </a:rPr>
              <a:t>번으로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 err="1">
                <a:latin typeface="Malgun Gothic"/>
                <a:ea typeface="Malgun Gothic"/>
              </a:rPr>
              <a:t>돌아감</a:t>
            </a:r>
            <a:r>
              <a:rPr lang="en-US" sz="900">
                <a:latin typeface="Malgun Gothic"/>
                <a:ea typeface="Malgun Gothic"/>
              </a:rPr>
              <a:t> </a:t>
            </a: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sz="900" b="1">
                <a:latin typeface="Malgun Gothic"/>
                <a:ea typeface="Malgun Gothic"/>
              </a:rPr>
              <a:t>[3] </a:t>
            </a:r>
            <a:r>
              <a:rPr lang="ko-KR" altLang="en-US" sz="900" b="1" err="1">
                <a:latin typeface="Malgun Gothic"/>
                <a:ea typeface="Malgun Gothic"/>
              </a:rPr>
              <a:t>테이블</a:t>
            </a:r>
            <a:r>
              <a:rPr lang="en-US" altLang="ko-KR" sz="900" b="1">
                <a:latin typeface="Malgun Gothic"/>
                <a:ea typeface="Malgun Gothic"/>
              </a:rPr>
              <a:t> </a:t>
            </a:r>
            <a:endParaRPr lang="en-US" altLang="ko-KR" sz="900" b="1">
              <a:latin typeface="Malgun Gothic"/>
              <a:ea typeface="Malgun Gothic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Malgun Gothic"/>
                <a:ea typeface="Malgun Gothic"/>
                <a:cs typeface="Arial"/>
              </a:rPr>
              <a:t>자동차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보험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 /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운전자보험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(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다이렉트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)</a:t>
            </a:r>
            <a:r>
              <a:rPr lang="en-US" sz="900">
                <a:latin typeface="Malgun Gothic"/>
                <a:ea typeface="Malgun Gothic"/>
                <a:cs typeface="Arial"/>
              </a:rPr>
              <a:t> /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운전자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보험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 </a:t>
            </a:r>
            <a:r>
              <a:rPr lang="en-US" sz="900" err="1">
                <a:latin typeface="Malgun Gothic"/>
                <a:ea typeface="Malgun Gothic"/>
                <a:cs typeface="Arial"/>
              </a:rPr>
              <a:t>링크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클릭</a:t>
            </a:r>
            <a:r>
              <a:rPr lang="en-US" sz="9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시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해당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상품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페이지로</a:t>
            </a:r>
            <a:r>
              <a:rPr lang="en-US" sz="9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이동</a:t>
            </a:r>
            <a:r>
              <a:rPr lang="en-US" sz="900" b="1">
                <a:latin typeface="Malgun Gothic"/>
                <a:ea typeface="Malgun Gothic"/>
                <a:cs typeface="Arial"/>
              </a:rPr>
              <a:t> </a:t>
            </a: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  <a:cs typeface="Arial"/>
            </a:endParaRP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900" b="1">
              <a:latin typeface="Malgun Gothic"/>
              <a:ea typeface="Malgun Gothic"/>
              <a:cs typeface="Calibri"/>
            </a:endParaRPr>
          </a:p>
        </p:txBody>
      </p:sp>
      <p:sp>
        <p:nvSpPr>
          <p:cNvPr id="24" name="타원 5">
            <a:extLst>
              <a:ext uri="{FF2B5EF4-FFF2-40B4-BE49-F238E27FC236}">
                <a16:creationId xmlns:a16="http://schemas.microsoft.com/office/drawing/2014/main" id="{745F36B5-1792-2FC3-E220-BE0270F62944}"/>
              </a:ext>
            </a:extLst>
          </p:cNvPr>
          <p:cNvSpPr/>
          <p:nvPr/>
        </p:nvSpPr>
        <p:spPr>
          <a:xfrm>
            <a:off x="3202352" y="403818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956335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CF0FBFE-A1B1-1851-695F-DD12A10F88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>
                <a:latin typeface="Malgun Gothic"/>
                <a:ea typeface="Malgun Gothic"/>
              </a:rPr>
              <a:t>보험상품 &gt;  </a:t>
            </a:r>
            <a:r>
              <a:rPr lang="ko-KR" altLang="en-US">
                <a:latin typeface="Malgun Gothic"/>
                <a:ea typeface="Malgun Gothic"/>
              </a:rPr>
              <a:t>자동차보험 &gt; 운전자 보험</a:t>
            </a:r>
            <a:endParaRPr lang="ko-KR"/>
          </a:p>
        </p:txBody>
      </p:sp>
      <p:sp>
        <p:nvSpPr>
          <p:cNvPr id="5" name="타원 5">
            <a:extLst>
              <a:ext uri="{FF2B5EF4-FFF2-40B4-BE49-F238E27FC236}">
                <a16:creationId xmlns:a16="http://schemas.microsoft.com/office/drawing/2014/main" id="{A21649C4-3586-7434-FA72-1C2B34770DAC}"/>
              </a:ext>
            </a:extLst>
          </p:cNvPr>
          <p:cNvSpPr/>
          <p:nvPr/>
        </p:nvSpPr>
        <p:spPr>
          <a:xfrm>
            <a:off x="1944383" y="156052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A9340-CB44-0491-9E62-E711434302C3}"/>
              </a:ext>
            </a:extLst>
          </p:cNvPr>
          <p:cNvSpPr txBox="1"/>
          <p:nvPr/>
        </p:nvSpPr>
        <p:spPr>
          <a:xfrm>
            <a:off x="7765512" y="318836"/>
            <a:ext cx="1798410" cy="1519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latin typeface="Malgun Gothic"/>
                <a:ea typeface="Malgun Gothic"/>
              </a:rPr>
              <a:t>[1] </a:t>
            </a:r>
            <a:r>
              <a:rPr lang="en-US" sz="900" b="1" err="1">
                <a:latin typeface="Malgun Gothic"/>
                <a:ea typeface="Malgun Gothic"/>
                <a:cs typeface="Arial"/>
              </a:rPr>
              <a:t>상담신청</a:t>
            </a:r>
            <a:r>
              <a:rPr lang="en-US" altLang="ko-KR" sz="900" b="1">
                <a:latin typeface="Malgun Gothic"/>
                <a:ea typeface="Malgun Gothic"/>
                <a:cs typeface="Arial"/>
              </a:rPr>
              <a:t> </a:t>
            </a:r>
            <a:endParaRPr lang="en-US" altLang="ko-KR" sz="900" b="1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Malgun Gothic"/>
                <a:ea typeface="Malgun Gothic"/>
              </a:rPr>
              <a:t>클릭</a:t>
            </a:r>
            <a:r>
              <a:rPr lang="en-US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시</a:t>
            </a:r>
            <a:r>
              <a:rPr lang="en-US" altLang="ko-KR" sz="900">
                <a:latin typeface="Malgun Gothic"/>
                <a:ea typeface="Malgun Gothic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상담신청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화면으로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 </a:t>
            </a:r>
            <a:r>
              <a:rPr lang="ko-KR" altLang="en-US" sz="900">
                <a:latin typeface="Malgun Gothic"/>
                <a:ea typeface="Malgun Gothic"/>
              </a:rPr>
              <a:t>이동</a:t>
            </a:r>
            <a:r>
              <a:rPr lang="en-US" sz="900">
                <a:latin typeface="Malgun Gothic"/>
                <a:ea typeface="Malgun Gothic"/>
              </a:rPr>
              <a:t>  </a:t>
            </a: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  <a:cs typeface="Arial"/>
            </a:endParaRP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  <a:cs typeface="Arial"/>
            </a:endParaRP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  <a:cs typeface="Calibri"/>
            </a:endParaRP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6589278C-7DEE-0E95-9C5C-C37D6FA3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" y="1147139"/>
            <a:ext cx="7729816" cy="3633634"/>
          </a:xfrm>
          <a:prstGeom prst="rect">
            <a:avLst/>
          </a:prstGeom>
        </p:spPr>
      </p:pic>
      <p:sp>
        <p:nvSpPr>
          <p:cNvPr id="14" name="타원 5">
            <a:extLst>
              <a:ext uri="{FF2B5EF4-FFF2-40B4-BE49-F238E27FC236}">
                <a16:creationId xmlns:a16="http://schemas.microsoft.com/office/drawing/2014/main" id="{5E5DE7FA-822B-35EE-A8E8-934060742E21}"/>
              </a:ext>
            </a:extLst>
          </p:cNvPr>
          <p:cNvSpPr/>
          <p:nvPr/>
        </p:nvSpPr>
        <p:spPr>
          <a:xfrm>
            <a:off x="1367208" y="2371418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0597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막힌 원호 3">
            <a:extLst>
              <a:ext uri="{FF2B5EF4-FFF2-40B4-BE49-F238E27FC236}">
                <a16:creationId xmlns:a16="http://schemas.microsoft.com/office/drawing/2014/main" id="{0199A665-7D62-607C-6639-D066D825DFF8}"/>
              </a:ext>
            </a:extLst>
          </p:cNvPr>
          <p:cNvSpPr/>
          <p:nvPr/>
        </p:nvSpPr>
        <p:spPr>
          <a:xfrm rot="10800000">
            <a:off x="1037883" y="2602329"/>
            <a:ext cx="1984169" cy="1863337"/>
          </a:xfrm>
          <a:prstGeom prst="blockArc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막힌 원호 14">
            <a:extLst>
              <a:ext uri="{FF2B5EF4-FFF2-40B4-BE49-F238E27FC236}">
                <a16:creationId xmlns:a16="http://schemas.microsoft.com/office/drawing/2014/main" id="{9E6CD058-034C-B40D-7C4E-C00678598A6D}"/>
              </a:ext>
            </a:extLst>
          </p:cNvPr>
          <p:cNvSpPr/>
          <p:nvPr/>
        </p:nvSpPr>
        <p:spPr>
          <a:xfrm>
            <a:off x="2570619" y="2645803"/>
            <a:ext cx="1984169" cy="1863337"/>
          </a:xfrm>
          <a:prstGeom prst="blockArc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CF7F3707-2D67-E82B-5671-9D413908FD73}"/>
              </a:ext>
            </a:extLst>
          </p:cNvPr>
          <p:cNvSpPr/>
          <p:nvPr/>
        </p:nvSpPr>
        <p:spPr>
          <a:xfrm rot="10800000">
            <a:off x="4090931" y="2602329"/>
            <a:ext cx="1984169" cy="1863337"/>
          </a:xfrm>
          <a:prstGeom prst="blockArc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막힌 원호 16">
            <a:extLst>
              <a:ext uri="{FF2B5EF4-FFF2-40B4-BE49-F238E27FC236}">
                <a16:creationId xmlns:a16="http://schemas.microsoft.com/office/drawing/2014/main" id="{885528BB-B02D-F138-CB55-2492F3A448DE}"/>
              </a:ext>
            </a:extLst>
          </p:cNvPr>
          <p:cNvSpPr/>
          <p:nvPr/>
        </p:nvSpPr>
        <p:spPr>
          <a:xfrm>
            <a:off x="5613593" y="2624066"/>
            <a:ext cx="1984169" cy="1863337"/>
          </a:xfrm>
          <a:prstGeom prst="blockArc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막힌 원호 17">
            <a:extLst>
              <a:ext uri="{FF2B5EF4-FFF2-40B4-BE49-F238E27FC236}">
                <a16:creationId xmlns:a16="http://schemas.microsoft.com/office/drawing/2014/main" id="{EA0BD3BA-FF58-0715-F5D3-67A357F3637F}"/>
              </a:ext>
            </a:extLst>
          </p:cNvPr>
          <p:cNvSpPr/>
          <p:nvPr/>
        </p:nvSpPr>
        <p:spPr>
          <a:xfrm rot="10800000">
            <a:off x="7143109" y="2602329"/>
            <a:ext cx="1984169" cy="1863337"/>
          </a:xfrm>
          <a:prstGeom prst="blockArc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C1A33AA-17E9-87D6-A98B-4F55F39E7AC8}"/>
              </a:ext>
            </a:extLst>
          </p:cNvPr>
          <p:cNvSpPr/>
          <p:nvPr/>
        </p:nvSpPr>
        <p:spPr>
          <a:xfrm>
            <a:off x="1975269" y="4176534"/>
            <a:ext cx="108684" cy="1086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B39EEC-483F-EFFF-7D35-FD2D858CC042}"/>
              </a:ext>
            </a:extLst>
          </p:cNvPr>
          <p:cNvSpPr/>
          <p:nvPr/>
        </p:nvSpPr>
        <p:spPr>
          <a:xfrm>
            <a:off x="3453770" y="2807107"/>
            <a:ext cx="108684" cy="1086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2847A4-8866-3645-4B84-F572CABE22D2}"/>
              </a:ext>
            </a:extLst>
          </p:cNvPr>
          <p:cNvSpPr/>
          <p:nvPr/>
        </p:nvSpPr>
        <p:spPr>
          <a:xfrm>
            <a:off x="5028823" y="4176532"/>
            <a:ext cx="108684" cy="1086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8A87BBF-C19A-26AB-4BF0-CFF81F1A9E6F}"/>
              </a:ext>
            </a:extLst>
          </p:cNvPr>
          <p:cNvSpPr/>
          <p:nvPr/>
        </p:nvSpPr>
        <p:spPr>
          <a:xfrm>
            <a:off x="8189705" y="4176534"/>
            <a:ext cx="108684" cy="1086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4AD367D-7937-00AF-1234-21A5FF11FA68}"/>
              </a:ext>
            </a:extLst>
          </p:cNvPr>
          <p:cNvSpPr/>
          <p:nvPr/>
        </p:nvSpPr>
        <p:spPr>
          <a:xfrm>
            <a:off x="6551586" y="2861449"/>
            <a:ext cx="108684" cy="1086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9BE54AE-59BA-90C7-7D46-E09F8B748EB7}"/>
              </a:ext>
            </a:extLst>
          </p:cNvPr>
          <p:cNvCxnSpPr/>
          <p:nvPr/>
        </p:nvCxnSpPr>
        <p:spPr>
          <a:xfrm>
            <a:off x="2030161" y="4232544"/>
            <a:ext cx="2006" cy="101221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F043FDF-65A0-EB9A-0BD2-0FCE15386AED}"/>
              </a:ext>
            </a:extLst>
          </p:cNvPr>
          <p:cNvCxnSpPr>
            <a:cxnSpLocks/>
          </p:cNvCxnSpPr>
          <p:nvPr/>
        </p:nvCxnSpPr>
        <p:spPr>
          <a:xfrm>
            <a:off x="8244458" y="4232544"/>
            <a:ext cx="2006" cy="101221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2DB0E76-BD29-3B9E-BFD7-975F8C37E240}"/>
              </a:ext>
            </a:extLst>
          </p:cNvPr>
          <p:cNvCxnSpPr>
            <a:cxnSpLocks/>
          </p:cNvCxnSpPr>
          <p:nvPr/>
        </p:nvCxnSpPr>
        <p:spPr>
          <a:xfrm>
            <a:off x="5083748" y="4232544"/>
            <a:ext cx="2006" cy="101221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19F7D9A-36D9-7BF0-D2A4-93611C3B5A6E}"/>
              </a:ext>
            </a:extLst>
          </p:cNvPr>
          <p:cNvCxnSpPr>
            <a:cxnSpLocks/>
          </p:cNvCxnSpPr>
          <p:nvPr/>
        </p:nvCxnSpPr>
        <p:spPr>
          <a:xfrm>
            <a:off x="3508867" y="1787140"/>
            <a:ext cx="2006" cy="101221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E9470C4-E59B-DA2F-5D37-648DEC8ECB45}"/>
              </a:ext>
            </a:extLst>
          </p:cNvPr>
          <p:cNvCxnSpPr>
            <a:cxnSpLocks/>
          </p:cNvCxnSpPr>
          <p:nvPr/>
        </p:nvCxnSpPr>
        <p:spPr>
          <a:xfrm>
            <a:off x="6606716" y="1841482"/>
            <a:ext cx="2006" cy="1012215"/>
          </a:xfrm>
          <a:prstGeom prst="straightConnector1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775DB6-82E2-353E-01C6-73C8D1F1D0D5}"/>
              </a:ext>
            </a:extLst>
          </p:cNvPr>
          <p:cNvSpPr txBox="1"/>
          <p:nvPr/>
        </p:nvSpPr>
        <p:spPr>
          <a:xfrm>
            <a:off x="1292654" y="5334489"/>
            <a:ext cx="172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레이아웃 구성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1E6156-AEF6-110F-68BA-A0DA383ACE86}"/>
              </a:ext>
            </a:extLst>
          </p:cNvPr>
          <p:cNvSpPr txBox="1"/>
          <p:nvPr/>
        </p:nvSpPr>
        <p:spPr>
          <a:xfrm>
            <a:off x="2716012" y="1323205"/>
            <a:ext cx="172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메인 기능 구현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E96305-D639-B0ED-6F1B-F9C4632D1294}"/>
              </a:ext>
            </a:extLst>
          </p:cNvPr>
          <p:cNvSpPr txBox="1"/>
          <p:nvPr/>
        </p:nvSpPr>
        <p:spPr>
          <a:xfrm>
            <a:off x="4355030" y="5334487"/>
            <a:ext cx="172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세부 기능 구현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D85AA0-A330-3F60-0A56-F6AB467C3A9A}"/>
              </a:ext>
            </a:extLst>
          </p:cNvPr>
          <p:cNvSpPr txBox="1"/>
          <p:nvPr/>
        </p:nvSpPr>
        <p:spPr>
          <a:xfrm>
            <a:off x="5792767" y="1323205"/>
            <a:ext cx="1967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>
                <a:ea typeface="맑은 고딕"/>
              </a:rPr>
              <a:t>Js로</a:t>
            </a:r>
            <a:r>
              <a:rPr lang="ko-KR" altLang="en-US">
                <a:ea typeface="맑은 고딕"/>
              </a:rPr>
              <a:t> 라우터 처리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CA870-7C26-6133-35EA-03BEAAB0F9EF}"/>
              </a:ext>
            </a:extLst>
          </p:cNvPr>
          <p:cNvSpPr txBox="1"/>
          <p:nvPr/>
        </p:nvSpPr>
        <p:spPr>
          <a:xfrm>
            <a:off x="7604313" y="5334487"/>
            <a:ext cx="17226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통합 테스트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F1C22E-AAFE-4D47-11CC-D610769613CC}"/>
              </a:ext>
            </a:extLst>
          </p:cNvPr>
          <p:cNvSpPr txBox="1"/>
          <p:nvPr/>
        </p:nvSpPr>
        <p:spPr>
          <a:xfrm>
            <a:off x="3780935" y="2153907"/>
            <a:ext cx="27034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>
                <a:ea typeface="맑은 고딕"/>
              </a:rPr>
              <a:t>1 스프린트 = 일주일</a:t>
            </a: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2BFA9453-DEE8-C0DD-7F9C-E50FBE26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256441"/>
            <a:ext cx="8543925" cy="1325563"/>
          </a:xfrm>
        </p:spPr>
        <p:txBody>
          <a:bodyPr/>
          <a:lstStyle/>
          <a:p>
            <a:r>
              <a:rPr lang="ko-KR" altLang="en-US" sz="3550">
                <a:ea typeface="맑은 고딕"/>
              </a:rPr>
              <a:t>일정</a:t>
            </a:r>
          </a:p>
        </p:txBody>
      </p:sp>
    </p:spTree>
    <p:extLst>
      <p:ext uri="{BB962C8B-B14F-4D97-AF65-F5344CB8AC3E}">
        <p14:creationId xmlns:p14="http://schemas.microsoft.com/office/powerpoint/2010/main" val="3215139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ADFAAC-F505-C8A6-FB29-885DE0F531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Malgun Gothic"/>
                <a:ea typeface="Malgun Gothic"/>
              </a:rPr>
              <a:t>보험상품 </a:t>
            </a:r>
            <a:r>
              <a:rPr lang="en-US" altLang="ko-KR">
                <a:latin typeface="Malgun Gothic"/>
                <a:ea typeface="Malgun Gothic"/>
              </a:rPr>
              <a:t>&gt;</a:t>
            </a:r>
            <a:r>
              <a:rPr lang="ko-KR" altLang="en-US">
                <a:latin typeface="Malgun Gothic"/>
                <a:ea typeface="Malgun Gothic"/>
              </a:rPr>
              <a:t>  국내여행보험  </a:t>
            </a:r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331CDE2-117C-060C-32FF-BFC6338EC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" y="1145020"/>
            <a:ext cx="7709974" cy="4677770"/>
          </a:xfrm>
          <a:prstGeom prst="rect">
            <a:avLst/>
          </a:prstGeom>
        </p:spPr>
      </p:pic>
      <p:sp>
        <p:nvSpPr>
          <p:cNvPr id="8" name="타원 5">
            <a:extLst>
              <a:ext uri="{FF2B5EF4-FFF2-40B4-BE49-F238E27FC236}">
                <a16:creationId xmlns:a16="http://schemas.microsoft.com/office/drawing/2014/main" id="{8210375A-08B2-5B33-FFA9-CC92227D1B03}"/>
              </a:ext>
            </a:extLst>
          </p:cNvPr>
          <p:cNvSpPr/>
          <p:nvPr/>
        </p:nvSpPr>
        <p:spPr>
          <a:xfrm>
            <a:off x="2646455" y="2323730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21C77-6943-2D9B-0FD9-FE64145DAC93}"/>
              </a:ext>
            </a:extLst>
          </p:cNvPr>
          <p:cNvSpPr txBox="1"/>
          <p:nvPr/>
        </p:nvSpPr>
        <p:spPr>
          <a:xfrm>
            <a:off x="7765512" y="318836"/>
            <a:ext cx="1798410" cy="11042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>
                <a:latin typeface="Malgun Gothic"/>
                <a:ea typeface="Malgun Gothic"/>
              </a:rPr>
              <a:t>[1] </a:t>
            </a:r>
            <a:r>
              <a:rPr lang="ko-KR" altLang="en-US" sz="900" b="1">
                <a:latin typeface="Malgun Gothic"/>
                <a:ea typeface="Malgun Gothic"/>
              </a:rPr>
              <a:t>상품특징</a:t>
            </a:r>
            <a:r>
              <a:rPr lang="en-US" altLang="ko-KR" sz="900" b="1">
                <a:latin typeface="Malgun Gothic"/>
                <a:ea typeface="Malgun Gothic"/>
              </a:rPr>
              <a:t> / </a:t>
            </a:r>
            <a:r>
              <a:rPr lang="ko-KR" altLang="en-US" sz="900" b="1">
                <a:latin typeface="Malgun Gothic"/>
                <a:ea typeface="Malgun Gothic"/>
              </a:rPr>
              <a:t>간편산출</a:t>
            </a:r>
            <a:r>
              <a:rPr lang="en-US" altLang="ko-KR" sz="900" b="1">
                <a:latin typeface="Malgun Gothic"/>
                <a:ea typeface="Malgun Gothic"/>
              </a:rPr>
              <a:t>  </a:t>
            </a:r>
            <a:endParaRPr lang="en-US" sz="900" b="1">
              <a:latin typeface="Malgun Gothic"/>
              <a:ea typeface="Malgun Gothic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>
                <a:latin typeface="Malgun Gothic"/>
                <a:ea typeface="Malgun Gothic"/>
                <a:cs typeface="Arial"/>
              </a:rPr>
              <a:t>상품특징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  / 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간편산출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 : 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선택에 따라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다른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페이지</a:t>
            </a:r>
            <a:r>
              <a:rPr lang="en-US" altLang="ko-KR" sz="90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제시</a:t>
            </a:r>
            <a:r>
              <a:rPr lang="en-US" sz="900" b="1">
                <a:latin typeface="Malgun Gothic"/>
                <a:ea typeface="Malgun Gothic"/>
                <a:cs typeface="Arial"/>
              </a:rPr>
              <a:t> </a:t>
            </a:r>
            <a:endParaRPr lang="en-US" sz="900" b="1" err="1">
              <a:latin typeface="Malgun Gothic"/>
              <a:ea typeface="Malgun Gothic"/>
              <a:cs typeface="Arial"/>
            </a:endParaRP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  <a:cs typeface="Arial"/>
            </a:endParaRPr>
          </a:p>
          <a:p>
            <a:pPr>
              <a:lnSpc>
                <a:spcPct val="150000"/>
              </a:lnSpc>
            </a:pPr>
            <a:endParaRPr lang="en-US" altLang="ko-KR" sz="900" b="1">
              <a:latin typeface="Malgun Gothic"/>
              <a:ea typeface="Malgun Gothic"/>
              <a:cs typeface="Calibri"/>
            </a:endParaRPr>
          </a:p>
        </p:txBody>
      </p:sp>
      <p:pic>
        <p:nvPicPr>
          <p:cNvPr id="14" name="그림 14" descr="새이(가) 표시된 사진&#10;&#10;자동 생성된 설명">
            <a:extLst>
              <a:ext uri="{FF2B5EF4-FFF2-40B4-BE49-F238E27FC236}">
                <a16:creationId xmlns:a16="http://schemas.microsoft.com/office/drawing/2014/main" id="{DBE8A3BE-526C-9B36-924A-E6197F81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41" y="2408036"/>
            <a:ext cx="1027580" cy="295836"/>
          </a:xfrm>
          <a:prstGeom prst="rect">
            <a:avLst/>
          </a:prstGeom>
        </p:spPr>
      </p:pic>
      <p:pic>
        <p:nvPicPr>
          <p:cNvPr id="16" name="그림 19">
            <a:extLst>
              <a:ext uri="{FF2B5EF4-FFF2-40B4-BE49-F238E27FC236}">
                <a16:creationId xmlns:a16="http://schemas.microsoft.com/office/drawing/2014/main" id="{9E0F4B20-C083-0511-E315-104F362B1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66" y="6135950"/>
            <a:ext cx="7430218" cy="7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3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8">
            <a:extLst>
              <a:ext uri="{FF2B5EF4-FFF2-40B4-BE49-F238E27FC236}">
                <a16:creationId xmlns:a16="http://schemas.microsoft.com/office/drawing/2014/main" id="{F7EAF993-9DA2-D66D-D356-5FF234F4E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12" y="1080489"/>
            <a:ext cx="6273052" cy="443928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AED2F7-FAA0-FD6B-0B61-0F590413F7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Malgun Gothic"/>
                <a:ea typeface="Malgun Gothic"/>
              </a:rPr>
              <a:t>보험상품 </a:t>
            </a:r>
            <a:r>
              <a:rPr lang="en-US" altLang="ko-KR">
                <a:latin typeface="Malgun Gothic"/>
                <a:ea typeface="Malgun Gothic"/>
              </a:rPr>
              <a:t>&gt;</a:t>
            </a:r>
            <a:r>
              <a:rPr lang="ko-KR" altLang="en-US">
                <a:latin typeface="Malgun Gothic"/>
                <a:ea typeface="Malgun Gothic"/>
              </a:rPr>
              <a:t>  국내여행보험 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AAD3F-2239-DEDA-CF62-C091D3DA1BD7}"/>
              </a:ext>
            </a:extLst>
          </p:cNvPr>
          <p:cNvSpPr txBox="1"/>
          <p:nvPr/>
        </p:nvSpPr>
        <p:spPr>
          <a:xfrm>
            <a:off x="7766519" y="634780"/>
            <a:ext cx="2072412" cy="54727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2CD049-440F-9672-8689-AD2E9ED7B89D}"/>
              </a:ext>
            </a:extLst>
          </p:cNvPr>
          <p:cNvSpPr/>
          <p:nvPr/>
        </p:nvSpPr>
        <p:spPr>
          <a:xfrm>
            <a:off x="1817415" y="283700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  <p:sp>
        <p:nvSpPr>
          <p:cNvPr id="8" name="타원 5">
            <a:extLst>
              <a:ext uri="{FF2B5EF4-FFF2-40B4-BE49-F238E27FC236}">
                <a16:creationId xmlns:a16="http://schemas.microsoft.com/office/drawing/2014/main" id="{BCDB0548-2772-9319-9DDF-1DC517AC8A29}"/>
              </a:ext>
            </a:extLst>
          </p:cNvPr>
          <p:cNvSpPr/>
          <p:nvPr/>
        </p:nvSpPr>
        <p:spPr>
          <a:xfrm>
            <a:off x="2083859" y="2361269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3DD4874-696F-05C8-F8E4-D95892B8E514}"/>
              </a:ext>
            </a:extLst>
          </p:cNvPr>
          <p:cNvSpPr/>
          <p:nvPr/>
        </p:nvSpPr>
        <p:spPr>
          <a:xfrm>
            <a:off x="4738657" y="352667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F8D3C10-EB3E-104D-43CD-F01CD97A983F}"/>
              </a:ext>
            </a:extLst>
          </p:cNvPr>
          <p:cNvSpPr/>
          <p:nvPr/>
        </p:nvSpPr>
        <p:spPr>
          <a:xfrm>
            <a:off x="3283640" y="486162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42B2A-6092-E0E5-D668-9131FA79DDDD}"/>
              </a:ext>
            </a:extLst>
          </p:cNvPr>
          <p:cNvSpPr txBox="1"/>
          <p:nvPr/>
        </p:nvSpPr>
        <p:spPr>
          <a:xfrm>
            <a:off x="10860276" y="1436274"/>
            <a:ext cx="213953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sz="900" b="1">
              <a:latin typeface="맑은 고딕"/>
              <a:ea typeface="맑은 고딕"/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A21CD-1D3D-E1DD-9C6F-1789B4BE6895}"/>
              </a:ext>
            </a:extLst>
          </p:cNvPr>
          <p:cNvSpPr txBox="1"/>
          <p:nvPr/>
        </p:nvSpPr>
        <p:spPr>
          <a:xfrm>
            <a:off x="7765512" y="318836"/>
            <a:ext cx="1798410" cy="54670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 dirty="0">
                <a:latin typeface="Malgun Gothic"/>
                <a:ea typeface="Malgun Gothic"/>
              </a:rPr>
              <a:t>[2] </a:t>
            </a:r>
            <a:r>
              <a:rPr lang="ko-KR" altLang="en-US" sz="900" b="1" dirty="0">
                <a:latin typeface="Malgun Gothic"/>
                <a:ea typeface="Malgun Gothic"/>
              </a:rPr>
              <a:t>여행기간</a:t>
            </a:r>
            <a:endParaRPr lang="en-US" altLang="ko-KR" sz="900" b="1" dirty="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Malgun Gothic"/>
                <a:ea typeface="Malgun Gothic"/>
              </a:rPr>
              <a:t>달력으로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여행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기간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선택</a:t>
            </a:r>
            <a:endParaRPr lang="en-US" altLang="ko-KR" sz="900" dirty="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Malgun Gothic"/>
                <a:ea typeface="Malgun Gothic"/>
              </a:rPr>
              <a:t>과거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날짜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선택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시</a:t>
            </a:r>
            <a:r>
              <a:rPr lang="en-US" sz="900" dirty="0">
                <a:latin typeface="Malgun Gothic"/>
                <a:ea typeface="Malgun Gothic"/>
              </a:rPr>
              <a:t> alert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sz="900" dirty="0" err="1">
                <a:latin typeface="Malgun Gothic"/>
                <a:ea typeface="Malgun Gothic"/>
              </a:rPr>
              <a:t>기본형</a:t>
            </a:r>
            <a:r>
              <a:rPr lang="en-US" sz="900" dirty="0">
                <a:latin typeface="Malgun Gothic"/>
                <a:ea typeface="Malgun Gothic"/>
              </a:rPr>
              <a:t> / </a:t>
            </a:r>
            <a:r>
              <a:rPr lang="en-US" sz="900" dirty="0" err="1">
                <a:latin typeface="Malgun Gothic"/>
                <a:ea typeface="Malgun Gothic"/>
              </a:rPr>
              <a:t>고급형</a:t>
            </a:r>
            <a:r>
              <a:rPr lang="en-US" sz="900" dirty="0">
                <a:latin typeface="Malgun Gothic"/>
                <a:ea typeface="Malgun Gothic"/>
              </a:rPr>
              <a:t> </a:t>
            </a:r>
            <a:r>
              <a:rPr lang="en-US" sz="900" dirty="0" err="1">
                <a:latin typeface="Malgun Gothic"/>
                <a:ea typeface="Malgun Gothic"/>
              </a:rPr>
              <a:t>선택</a:t>
            </a:r>
            <a:r>
              <a:rPr lang="en-US" sz="900" dirty="0">
                <a:latin typeface="Malgun Gothic"/>
                <a:ea typeface="Malgun Gothic"/>
              </a:rPr>
              <a:t> </a:t>
            </a: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sz="900" b="1" dirty="0">
                <a:latin typeface="Malgun Gothic"/>
                <a:ea typeface="Malgun Gothic"/>
              </a:rPr>
              <a:t>[3] </a:t>
            </a:r>
            <a:r>
              <a:rPr lang="ko-KR" altLang="en-US" sz="900" b="1" dirty="0">
                <a:latin typeface="Malgun Gothic"/>
                <a:ea typeface="Malgun Gothic"/>
              </a:rPr>
              <a:t>가입</a:t>
            </a:r>
            <a:r>
              <a:rPr lang="en-US" altLang="ko-KR" sz="900" b="1" dirty="0">
                <a:latin typeface="Malgun Gothic"/>
                <a:ea typeface="Malgun Gothic"/>
              </a:rPr>
              <a:t> </a:t>
            </a:r>
            <a:r>
              <a:rPr lang="ko-KR" altLang="en-US" sz="900" b="1" dirty="0">
                <a:latin typeface="Malgun Gothic"/>
                <a:ea typeface="Malgun Gothic"/>
              </a:rPr>
              <a:t>대상</a:t>
            </a:r>
            <a:r>
              <a:rPr lang="en-US" altLang="ko-KR" sz="900" b="1" dirty="0">
                <a:latin typeface="Malgun Gothic"/>
                <a:ea typeface="Malgun Gothic"/>
              </a:rPr>
              <a:t> </a:t>
            </a:r>
            <a:endParaRPr lang="en-US" sz="900" b="1" dirty="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Malgun Gothic"/>
                <a:ea typeface="Malgun Gothic"/>
              </a:rPr>
              <a:t>생년월일</a:t>
            </a:r>
            <a:r>
              <a:rPr lang="en-US" altLang="ko-KR" sz="900" dirty="0">
                <a:latin typeface="Malgun Gothic"/>
                <a:ea typeface="Malgun Gothic"/>
              </a:rPr>
              <a:t> 4</a:t>
            </a:r>
            <a:r>
              <a:rPr lang="ko-KR" altLang="en-US" sz="900" dirty="0">
                <a:latin typeface="Malgun Gothic"/>
                <a:ea typeface="Malgun Gothic"/>
              </a:rPr>
              <a:t>자리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숫자만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가능</a:t>
            </a:r>
            <a:r>
              <a:rPr lang="en-US" altLang="ko-KR" sz="900" dirty="0">
                <a:latin typeface="Malgun Gothic"/>
                <a:ea typeface="Malgun Gothic"/>
              </a:rPr>
              <a:t>, 4</a:t>
            </a:r>
            <a:r>
              <a:rPr lang="ko-KR" altLang="en-US" sz="900" dirty="0">
                <a:latin typeface="Malgun Gothic"/>
                <a:ea typeface="Malgun Gothic"/>
              </a:rPr>
              <a:t>자리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넘어가면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다음</a:t>
            </a:r>
            <a:r>
              <a:rPr lang="en-US" sz="900" dirty="0">
                <a:latin typeface="Malgun Gothic"/>
                <a:ea typeface="Malgun Gothic"/>
              </a:rPr>
              <a:t> </a:t>
            </a:r>
            <a:r>
              <a:rPr lang="en-US" sz="900" dirty="0" err="1">
                <a:latin typeface="Malgun Gothic"/>
                <a:ea typeface="Malgun Gothic"/>
              </a:rPr>
              <a:t>칸으로</a:t>
            </a:r>
            <a:r>
              <a:rPr lang="en-US" sz="900" dirty="0">
                <a:latin typeface="Malgun Gothic"/>
                <a:ea typeface="Malgun Gothic"/>
              </a:rPr>
              <a:t> </a:t>
            </a:r>
            <a:r>
              <a:rPr lang="ko-KR" altLang="en-US" sz="900" dirty="0" err="1">
                <a:latin typeface="Malgun Gothic"/>
                <a:ea typeface="Malgun Gothic"/>
              </a:rPr>
              <a:t>넘어감</a:t>
            </a:r>
            <a:r>
              <a:rPr lang="en-US" altLang="ko-KR" sz="900" dirty="0">
                <a:latin typeface="Malgun Gothic"/>
                <a:ea typeface="Malgun Gothic"/>
              </a:rPr>
              <a:t> 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Malgun Gothic"/>
                <a:ea typeface="Malgun Gothic"/>
              </a:rPr>
              <a:t>남자</a:t>
            </a:r>
            <a:r>
              <a:rPr lang="en-US" altLang="ko-KR" sz="900" dirty="0">
                <a:latin typeface="Malgun Gothic"/>
                <a:ea typeface="Malgun Gothic"/>
              </a:rPr>
              <a:t>(</a:t>
            </a:r>
            <a:r>
              <a:rPr lang="ko-KR" altLang="en-US" sz="900" dirty="0">
                <a:latin typeface="Malgun Gothic"/>
                <a:ea typeface="Malgun Gothic"/>
              </a:rPr>
              <a:t>인원</a:t>
            </a:r>
            <a:r>
              <a:rPr lang="en-US" altLang="ko-KR" sz="900" dirty="0">
                <a:latin typeface="Malgun Gothic"/>
                <a:ea typeface="Malgun Gothic"/>
              </a:rPr>
              <a:t>) / </a:t>
            </a:r>
            <a:r>
              <a:rPr lang="ko-KR" altLang="en-US" sz="900" dirty="0">
                <a:latin typeface="Malgun Gothic"/>
                <a:ea typeface="Malgun Gothic"/>
              </a:rPr>
              <a:t>여자</a:t>
            </a:r>
            <a:r>
              <a:rPr lang="en-US" altLang="ko-KR" sz="900" dirty="0">
                <a:latin typeface="Malgun Gothic"/>
                <a:ea typeface="Malgun Gothic"/>
              </a:rPr>
              <a:t>(</a:t>
            </a:r>
            <a:r>
              <a:rPr lang="ko-KR" altLang="en-US" sz="900" dirty="0">
                <a:latin typeface="Malgun Gothic"/>
                <a:ea typeface="Malgun Gothic"/>
              </a:rPr>
              <a:t>인원</a:t>
            </a:r>
            <a:r>
              <a:rPr lang="en-US" altLang="ko-KR" sz="900" dirty="0">
                <a:latin typeface="Malgun Gothic"/>
                <a:ea typeface="Malgun Gothic"/>
              </a:rPr>
              <a:t>) </a:t>
            </a:r>
            <a:r>
              <a:rPr lang="ko-KR" altLang="en-US" sz="900" dirty="0">
                <a:latin typeface="Malgun Gothic"/>
                <a:ea typeface="Malgun Gothic"/>
              </a:rPr>
              <a:t>숫자가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아닌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다른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문자는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입력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불가</a:t>
            </a:r>
            <a:r>
              <a:rPr lang="en-US" altLang="ko-KR" sz="900" dirty="0">
                <a:latin typeface="Malgun Gothic"/>
                <a:ea typeface="Malgun Gothic"/>
              </a:rPr>
              <a:t> </a:t>
            </a:r>
          </a:p>
          <a:p>
            <a:pPr>
              <a:lnSpc>
                <a:spcPct val="150000"/>
              </a:lnSpc>
            </a:pPr>
            <a:endParaRPr lang="en-US" altLang="ko-KR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Malgun Gothic"/>
                <a:ea typeface="Malgun Gothic"/>
              </a:rPr>
              <a:t>[4] </a:t>
            </a:r>
            <a:r>
              <a:rPr lang="ko-KR" altLang="en-US" sz="900" b="1" dirty="0">
                <a:latin typeface="Malgun Gothic"/>
                <a:ea typeface="Malgun Gothic"/>
              </a:rPr>
              <a:t>행</a:t>
            </a:r>
            <a:r>
              <a:rPr lang="en-US" altLang="ko-KR" sz="900" b="1" dirty="0">
                <a:latin typeface="Malgun Gothic"/>
                <a:ea typeface="Malgun Gothic"/>
              </a:rPr>
              <a:t> </a:t>
            </a:r>
            <a:r>
              <a:rPr lang="ko-KR" altLang="en-US" sz="900" b="1" dirty="0">
                <a:latin typeface="Malgun Gothic"/>
                <a:ea typeface="Malgun Gothic"/>
              </a:rPr>
              <a:t>추가</a:t>
            </a:r>
            <a:r>
              <a:rPr lang="en-US" altLang="ko-KR" sz="900" b="1" dirty="0">
                <a:latin typeface="Malgun Gothic"/>
                <a:ea typeface="Malgun Gothic"/>
              </a:rPr>
              <a:t> / </a:t>
            </a:r>
            <a:r>
              <a:rPr lang="ko-KR" altLang="en-US" sz="900" b="1" dirty="0">
                <a:latin typeface="Malgun Gothic"/>
                <a:ea typeface="Malgun Gothic"/>
              </a:rPr>
              <a:t>행</a:t>
            </a:r>
            <a:r>
              <a:rPr lang="en-US" altLang="ko-KR" sz="900" b="1" dirty="0">
                <a:latin typeface="Malgun Gothic"/>
                <a:ea typeface="Malgun Gothic"/>
              </a:rPr>
              <a:t> </a:t>
            </a:r>
            <a:r>
              <a:rPr lang="ko-KR" altLang="en-US" sz="900" b="1" dirty="0">
                <a:latin typeface="Malgun Gothic"/>
                <a:ea typeface="Malgun Gothic"/>
              </a:rPr>
              <a:t>삭제</a:t>
            </a:r>
            <a:endParaRPr lang="en-US" sz="900" b="1" dirty="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sz="900" dirty="0" err="1">
                <a:latin typeface="Malgun Gothic"/>
                <a:ea typeface="Malgun Gothic"/>
              </a:rPr>
              <a:t>행이</a:t>
            </a:r>
            <a:r>
              <a:rPr lang="en-US" sz="900" dirty="0">
                <a:latin typeface="Malgun Gothic"/>
                <a:ea typeface="Malgun Gothic"/>
              </a:rPr>
              <a:t> 1</a:t>
            </a:r>
            <a:r>
              <a:rPr lang="ko-KR" altLang="en-US" sz="900" dirty="0">
                <a:latin typeface="Malgun Gothic"/>
                <a:ea typeface="Malgun Gothic"/>
              </a:rPr>
              <a:t>개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일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때는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행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삭제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불가</a:t>
            </a:r>
            <a:endParaRPr lang="en-US" altLang="ko-KR" sz="900" dirty="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Malgun Gothic"/>
                <a:ea typeface="Malgun Gothic"/>
              </a:rPr>
              <a:t>행이</a:t>
            </a:r>
            <a:r>
              <a:rPr lang="en-US" altLang="ko-KR" sz="900" dirty="0">
                <a:latin typeface="Malgun Gothic"/>
                <a:ea typeface="Malgun Gothic"/>
              </a:rPr>
              <a:t> 5</a:t>
            </a:r>
            <a:r>
              <a:rPr lang="ko-KR" altLang="en-US" sz="900" dirty="0">
                <a:latin typeface="Malgun Gothic"/>
                <a:ea typeface="Malgun Gothic"/>
              </a:rPr>
              <a:t>개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일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때는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행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추가</a:t>
            </a:r>
            <a:r>
              <a:rPr lang="en-US" altLang="ko-KR" sz="900" dirty="0">
                <a:latin typeface="Malgun Gothic"/>
                <a:ea typeface="Malgun Gothic"/>
              </a:rPr>
              <a:t> </a:t>
            </a:r>
            <a:r>
              <a:rPr lang="ko-KR" altLang="en-US" sz="900" dirty="0">
                <a:latin typeface="Malgun Gothic"/>
                <a:ea typeface="Malgun Gothic"/>
              </a:rPr>
              <a:t>불가</a:t>
            </a:r>
            <a:endParaRPr lang="en-US" sz="900" dirty="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sz="900" b="1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sz="900" b="1" dirty="0">
                <a:latin typeface="Malgun Gothic"/>
                <a:ea typeface="Malgun Gothic"/>
              </a:rPr>
              <a:t>[5] </a:t>
            </a:r>
            <a:r>
              <a:rPr lang="ko-KR" altLang="en-US" sz="900" b="1" dirty="0">
                <a:latin typeface="Malgun Gothic"/>
                <a:ea typeface="Malgun Gothic"/>
              </a:rPr>
              <a:t>보험료</a:t>
            </a:r>
            <a:r>
              <a:rPr lang="en-US" altLang="ko-KR" sz="900" b="1" dirty="0">
                <a:latin typeface="Malgun Gothic"/>
                <a:ea typeface="Malgun Gothic"/>
              </a:rPr>
              <a:t> </a:t>
            </a:r>
            <a:r>
              <a:rPr lang="ko-KR" altLang="en-US" sz="900" b="1" dirty="0">
                <a:latin typeface="Malgun Gothic"/>
                <a:ea typeface="Malgun Gothic"/>
              </a:rPr>
              <a:t>계산하기</a:t>
            </a:r>
            <a:r>
              <a:rPr lang="en-US" altLang="ko-KR" sz="900" b="1" dirty="0">
                <a:latin typeface="Malgun Gothic"/>
                <a:ea typeface="Malgun Gothic"/>
              </a:rPr>
              <a:t> </a:t>
            </a:r>
            <a:endParaRPr lang="en-US" sz="900" b="1" dirty="0">
              <a:latin typeface="Malgun Gothic"/>
              <a:ea typeface="Malgun Gothic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Malgun Gothic"/>
                <a:ea typeface="Malgun Gothic"/>
                <a:cs typeface="Arial"/>
              </a:rPr>
              <a:t>클릭</a:t>
            </a:r>
            <a:r>
              <a:rPr lang="en-US" sz="900" dirty="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 dirty="0">
                <a:latin typeface="Malgun Gothic"/>
                <a:ea typeface="Malgun Gothic"/>
                <a:cs typeface="Arial"/>
              </a:rPr>
              <a:t>시</a:t>
            </a:r>
            <a:r>
              <a:rPr lang="en-US" sz="900" dirty="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 dirty="0">
                <a:latin typeface="Malgun Gothic"/>
                <a:ea typeface="Malgun Gothic"/>
                <a:cs typeface="Arial"/>
              </a:rPr>
              <a:t>결과</a:t>
            </a:r>
            <a:r>
              <a:rPr lang="en-US" altLang="ko-KR" sz="900" dirty="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 dirty="0">
                <a:latin typeface="Malgun Gothic"/>
                <a:ea typeface="Malgun Gothic"/>
                <a:cs typeface="Arial"/>
              </a:rPr>
              <a:t>산출</a:t>
            </a:r>
            <a:endParaRPr lang="en-US" altLang="ko-KR" sz="900" dirty="0">
              <a:latin typeface="Malgun Gothic"/>
              <a:ea typeface="Malgun Gothic"/>
              <a:cs typeface="Arial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Malgun Gothic"/>
                <a:ea typeface="Malgun Gothic"/>
                <a:cs typeface="Arial"/>
              </a:rPr>
              <a:t>남자인원</a:t>
            </a:r>
            <a:r>
              <a:rPr lang="en-US" altLang="ko-KR" sz="900" dirty="0">
                <a:latin typeface="Malgun Gothic"/>
                <a:ea typeface="Malgun Gothic"/>
                <a:cs typeface="Arial"/>
              </a:rPr>
              <a:t> + </a:t>
            </a:r>
            <a:r>
              <a:rPr lang="ko-KR" altLang="en-US" sz="900" dirty="0">
                <a:latin typeface="Malgun Gothic"/>
                <a:ea typeface="Malgun Gothic"/>
                <a:cs typeface="Arial"/>
              </a:rPr>
              <a:t>여자인원의</a:t>
            </a:r>
            <a:r>
              <a:rPr lang="en-US" altLang="ko-KR" sz="900" dirty="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 dirty="0">
                <a:latin typeface="Malgun Gothic"/>
                <a:ea typeface="Malgun Gothic"/>
                <a:cs typeface="Arial"/>
              </a:rPr>
              <a:t>합이</a:t>
            </a:r>
            <a:r>
              <a:rPr lang="en-US" altLang="ko-KR" sz="900" dirty="0">
                <a:latin typeface="Malgun Gothic"/>
                <a:ea typeface="Malgun Gothic"/>
                <a:cs typeface="Arial"/>
              </a:rPr>
              <a:t> 5 </a:t>
            </a:r>
            <a:r>
              <a:rPr lang="ko-KR" altLang="en-US" sz="900" dirty="0">
                <a:latin typeface="Malgun Gothic"/>
                <a:ea typeface="Malgun Gothic"/>
                <a:cs typeface="Arial"/>
              </a:rPr>
              <a:t>미만일</a:t>
            </a:r>
            <a:r>
              <a:rPr lang="en-US" altLang="ko-KR" sz="900" dirty="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 dirty="0">
                <a:latin typeface="Malgun Gothic"/>
                <a:ea typeface="Malgun Gothic"/>
                <a:cs typeface="Arial"/>
              </a:rPr>
              <a:t>시</a:t>
            </a:r>
            <a:r>
              <a:rPr lang="en-US" altLang="ko-KR" sz="900" dirty="0">
                <a:latin typeface="Malgun Gothic"/>
                <a:ea typeface="Malgun Gothic"/>
                <a:cs typeface="Arial"/>
              </a:rPr>
              <a:t> alert</a:t>
            </a:r>
            <a:endParaRPr lang="en-US" sz="900" dirty="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latin typeface="Malgun Gothic"/>
                <a:ea typeface="Malgun Gothic"/>
                <a:cs typeface="Arial"/>
              </a:rPr>
              <a:t>총</a:t>
            </a:r>
            <a:r>
              <a:rPr lang="en-US" altLang="ko-KR" sz="900" dirty="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 dirty="0">
                <a:latin typeface="Malgun Gothic"/>
                <a:ea typeface="Malgun Gothic"/>
                <a:cs typeface="Arial"/>
              </a:rPr>
              <a:t>보험료</a:t>
            </a:r>
            <a:r>
              <a:rPr lang="en-US" altLang="ko-KR" sz="900" dirty="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 dirty="0">
                <a:latin typeface="Malgun Gothic"/>
                <a:ea typeface="Malgun Gothic"/>
                <a:cs typeface="Arial"/>
              </a:rPr>
              <a:t>결과</a:t>
            </a:r>
            <a:r>
              <a:rPr lang="en-US" altLang="ko-KR" sz="900" dirty="0">
                <a:latin typeface="Malgun Gothic"/>
                <a:ea typeface="Malgun Gothic"/>
                <a:cs typeface="Arial"/>
              </a:rPr>
              <a:t> </a:t>
            </a:r>
            <a:r>
              <a:rPr lang="ko-KR" altLang="en-US" sz="900" dirty="0">
                <a:latin typeface="Malgun Gothic"/>
                <a:ea typeface="Malgun Gothic"/>
                <a:cs typeface="Arial"/>
              </a:rPr>
              <a:t>보여줌</a:t>
            </a:r>
            <a:endParaRPr lang="en-US" sz="900" dirty="0">
              <a:latin typeface="Malgun Gothic"/>
              <a:ea typeface="Malgun Gothic"/>
              <a:cs typeface="Arial"/>
            </a:endParaRPr>
          </a:p>
          <a:p>
            <a:pPr>
              <a:lnSpc>
                <a:spcPct val="150000"/>
              </a:lnSpc>
            </a:pPr>
            <a:endParaRPr lang="en-US" sz="900">
              <a:latin typeface="Malgun Gothic"/>
              <a:ea typeface="Malgun Gothic"/>
              <a:cs typeface="Arial"/>
            </a:endParaRPr>
          </a:p>
          <a:p>
            <a:pPr>
              <a:lnSpc>
                <a:spcPct val="150000"/>
              </a:lnSpc>
            </a:pPr>
            <a:endParaRPr lang="en-US" sz="900">
              <a:latin typeface="Malgun Gothic"/>
              <a:ea typeface="Malgun Gothic"/>
              <a:cs typeface="Calibri"/>
            </a:endParaRPr>
          </a:p>
        </p:txBody>
      </p:sp>
      <p:pic>
        <p:nvPicPr>
          <p:cNvPr id="17" name="그림 19">
            <a:extLst>
              <a:ext uri="{FF2B5EF4-FFF2-40B4-BE49-F238E27FC236}">
                <a16:creationId xmlns:a16="http://schemas.microsoft.com/office/drawing/2014/main" id="{EA3F798C-C176-1DDF-F1E6-CF450E8A7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84" y="349232"/>
            <a:ext cx="7430218" cy="7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74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7ED1020-3F2D-F500-E677-00076687E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>
                <a:latin typeface="Malgun Gothic"/>
                <a:ea typeface="Malgun Gothic"/>
              </a:rPr>
              <a:t>보험상품 </a:t>
            </a:r>
            <a:r>
              <a:rPr lang="en-US" altLang="ko-KR">
                <a:latin typeface="맑은 고딕"/>
                <a:ea typeface="맑은 고딕"/>
              </a:rPr>
              <a:t>&gt;</a:t>
            </a:r>
            <a:r>
              <a:rPr lang="ko-KR">
                <a:latin typeface="Malgun Gothic"/>
                <a:ea typeface="Malgun Gothic"/>
              </a:rPr>
              <a:t>  국내여행보험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4155D-0C29-15F5-6ED0-AE8FD43F3050}"/>
              </a:ext>
            </a:extLst>
          </p:cNvPr>
          <p:cNvSpPr txBox="1"/>
          <p:nvPr/>
        </p:nvSpPr>
        <p:spPr>
          <a:xfrm>
            <a:off x="10456864" y="2391248"/>
            <a:ext cx="213953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900" b="1">
              <a:latin typeface="맑은 고딕"/>
              <a:ea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EE6B10-F60D-8780-2101-E733E6E0C210}"/>
              </a:ext>
            </a:extLst>
          </p:cNvPr>
          <p:cNvSpPr txBox="1"/>
          <p:nvPr/>
        </p:nvSpPr>
        <p:spPr>
          <a:xfrm>
            <a:off x="7765512" y="318836"/>
            <a:ext cx="1798410" cy="13120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Malgun Gothic"/>
                <a:ea typeface="Malgun Gothic"/>
              </a:rPr>
              <a:t>[6]</a:t>
            </a:r>
            <a:r>
              <a:rPr lang="ko-KR" altLang="en-US" sz="900" b="1">
                <a:latin typeface="Malgun Gothic"/>
                <a:ea typeface="Malgun Gothic"/>
              </a:rPr>
              <a:t> </a:t>
            </a:r>
            <a:r>
              <a:rPr lang="ko-KR" sz="900" b="1">
                <a:latin typeface="Malgun Gothic"/>
                <a:ea typeface="Malgun Gothic"/>
                <a:cs typeface="Arial"/>
              </a:rPr>
              <a:t>재계산</a:t>
            </a:r>
            <a:endParaRPr lang="ko-KR" altLang="en-US" sz="900">
              <a:latin typeface="Malgun Gothic"/>
              <a:ea typeface="Malgun Gothic"/>
              <a:cs typeface="Arial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Malgun Gothic"/>
                <a:ea typeface="Malgun Gothic"/>
              </a:rPr>
              <a:t>초기화 버튼 클릭 시</a:t>
            </a:r>
            <a:r>
              <a:rPr lang="ko-KR" altLang="en-US" sz="900">
                <a:latin typeface="Malgun Gothic"/>
                <a:ea typeface="Malgun Gothic"/>
              </a:rPr>
              <a:t> 초기 화면으로 </a:t>
            </a:r>
            <a:r>
              <a:rPr lang="ko-KR" altLang="en-US" sz="900" err="1">
                <a:latin typeface="Malgun Gothic"/>
                <a:ea typeface="Malgun Gothic"/>
              </a:rPr>
              <a:t>돌아감</a:t>
            </a:r>
            <a:endParaRPr lang="ko-KR" altLang="en-US" sz="900">
              <a:latin typeface="Malgun Gothic"/>
              <a:ea typeface="Malgun Gothic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sz="900">
                <a:latin typeface="Malgun Gothic"/>
                <a:ea typeface="Malgun Gothic"/>
                <a:cs typeface="Arial"/>
              </a:rPr>
              <a:t>재계산 버튼 클릭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 </a:t>
            </a:r>
            <a:r>
              <a:rPr lang="ko-KR" sz="900">
                <a:latin typeface="Malgun Gothic"/>
                <a:ea typeface="Malgun Gothic"/>
                <a:cs typeface="Arial"/>
              </a:rPr>
              <a:t>시</a:t>
            </a:r>
            <a:r>
              <a:rPr lang="ko-KR" altLang="en-US" sz="900">
                <a:latin typeface="Malgun Gothic"/>
                <a:ea typeface="Malgun Gothic"/>
                <a:cs typeface="Arial"/>
              </a:rPr>
              <a:t> </a:t>
            </a:r>
            <a:r>
              <a:rPr lang="ko-KR" sz="900">
                <a:latin typeface="Malgun Gothic"/>
                <a:ea typeface="Malgun Gothic"/>
                <a:cs typeface="Arial"/>
              </a:rPr>
              <a:t>다시 계산</a:t>
            </a:r>
            <a:r>
              <a:rPr lang="ko-KR" sz="900" b="1">
                <a:latin typeface="Malgun Gothic"/>
                <a:ea typeface="Malgun Gothic"/>
                <a:cs typeface="Arial"/>
              </a:rPr>
              <a:t> </a:t>
            </a:r>
            <a:endParaRPr lang="ko-KR" altLang="en-US" sz="900" b="1">
              <a:latin typeface="Malgun Gothic"/>
              <a:ea typeface="Malgun Gothic"/>
              <a:cs typeface="Arial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latin typeface="Malgun Gothic"/>
              <a:ea typeface="Malgun Gothic"/>
              <a:cs typeface="Calibri"/>
            </a:endParaRPr>
          </a:p>
        </p:txBody>
      </p:sp>
      <p:pic>
        <p:nvPicPr>
          <p:cNvPr id="10" name="그림 19">
            <a:extLst>
              <a:ext uri="{FF2B5EF4-FFF2-40B4-BE49-F238E27FC236}">
                <a16:creationId xmlns:a16="http://schemas.microsoft.com/office/drawing/2014/main" id="{578F3974-8ED2-437F-064E-20255981E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4" y="349232"/>
            <a:ext cx="7430218" cy="725231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EF005C6D-9022-B19E-E808-4D10449B68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" r="178" b="13976"/>
          <a:stretch/>
        </p:blipFill>
        <p:spPr>
          <a:xfrm>
            <a:off x="757518" y="1075766"/>
            <a:ext cx="6261855" cy="3996203"/>
          </a:xfrm>
          <a:prstGeom prst="rect">
            <a:avLst/>
          </a:prstGeom>
        </p:spPr>
      </p:pic>
      <p:pic>
        <p:nvPicPr>
          <p:cNvPr id="18" name="그림 11">
            <a:extLst>
              <a:ext uri="{FF2B5EF4-FFF2-40B4-BE49-F238E27FC236}">
                <a16:creationId xmlns:a16="http://schemas.microsoft.com/office/drawing/2014/main" id="{61157FDE-CB72-3DCA-2DD7-59CAA2DD2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7" t="86024" r="43750"/>
          <a:stretch/>
        </p:blipFill>
        <p:spPr>
          <a:xfrm>
            <a:off x="1183341" y="4956783"/>
            <a:ext cx="3550999" cy="65045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3C2AD46-0206-9BBD-2CB7-AFC2F40C9FE7}"/>
              </a:ext>
            </a:extLst>
          </p:cNvPr>
          <p:cNvSpPr/>
          <p:nvPr/>
        </p:nvSpPr>
        <p:spPr>
          <a:xfrm>
            <a:off x="3815410" y="496015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10523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33E029-9152-A319-2B3C-1A58221775AA}"/>
              </a:ext>
            </a:extLst>
          </p:cNvPr>
          <p:cNvSpPr/>
          <p:nvPr/>
        </p:nvSpPr>
        <p:spPr>
          <a:xfrm>
            <a:off x="2217936" y="1408213"/>
            <a:ext cx="7674763" cy="51540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B7626-2816-B6E5-B0E1-4FEFB076AC7A}"/>
              </a:ext>
            </a:extLst>
          </p:cNvPr>
          <p:cNvSpPr txBox="1"/>
          <p:nvPr/>
        </p:nvSpPr>
        <p:spPr>
          <a:xfrm>
            <a:off x="5701707" y="1840891"/>
            <a:ext cx="5139979" cy="3062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500">
                <a:ea typeface="맑은 고딕"/>
              </a:rPr>
              <a:t>1.자주묻는 질문</a:t>
            </a:r>
            <a:endParaRPr lang="ko-KR" sz="2500"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</a:endParaRPr>
          </a:p>
          <a:p>
            <a:pPr>
              <a:lnSpc>
                <a:spcPct val="200000"/>
              </a:lnSpc>
            </a:pPr>
            <a:endParaRPr lang="ko-KR" altLang="en-US" sz="2500">
              <a:ea typeface="맑은 고딕"/>
              <a:cs typeface="Calibri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7E3DC2-6A90-CC42-2BB6-5815673B0608}"/>
              </a:ext>
            </a:extLst>
          </p:cNvPr>
          <p:cNvSpPr/>
          <p:nvPr/>
        </p:nvSpPr>
        <p:spPr>
          <a:xfrm>
            <a:off x="-1420239" y="675502"/>
            <a:ext cx="5622106" cy="2132522"/>
          </a:xfrm>
          <a:prstGeom prst="roundRect">
            <a:avLst/>
          </a:prstGeom>
          <a:solidFill>
            <a:srgbClr val="009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4400">
                <a:ea typeface="맑은 고딕"/>
                <a:cs typeface="Calibri"/>
              </a:rPr>
              <a:t>          고객센터</a:t>
            </a:r>
            <a:endParaRPr lang="ko-KR" altLang="en-US" sz="4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684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768126" y="315912"/>
            <a:ext cx="2137873" cy="654208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  <a:latin typeface="Malgun Gothic"/>
                <a:ea typeface="맑은 고딕"/>
              </a:rPr>
              <a:t>[1] </a:t>
            </a:r>
            <a:r>
              <a:rPr lang="ko-KR" altLang="en-US" sz="900" b="1" dirty="0" err="1">
                <a:solidFill>
                  <a:schemeClr val="tx1"/>
                </a:solidFill>
                <a:latin typeface="Malgun Gothic"/>
                <a:ea typeface="Malgun Gothic"/>
              </a:rPr>
              <a:t>자주묻는</a:t>
            </a:r>
            <a:r>
              <a:rPr lang="ko-KR" altLang="en-US" sz="900" b="1" dirty="0">
                <a:solidFill>
                  <a:schemeClr val="tx1"/>
                </a:solidFill>
                <a:latin typeface="Malgun Gothic"/>
                <a:ea typeface="Malgun Gothic"/>
              </a:rPr>
              <a:t> 질문 기본 사항</a:t>
            </a:r>
            <a:endParaRPr lang="en-US" altLang="ko-KR" sz="900" b="1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기본값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: ‘</a:t>
            </a: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인기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검색어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’ </a:t>
            </a:r>
            <a:r>
              <a:rPr lang="ko-KR" altLang="en-US" sz="900" dirty="0" err="1">
                <a:solidFill>
                  <a:schemeClr val="tx1"/>
                </a:solidFill>
                <a:latin typeface="Malgun Gothic"/>
                <a:ea typeface="Malgun Gothic"/>
              </a:rPr>
              <a:t>카테고</a:t>
            </a:r>
            <a:endParaRPr lang="en-US" altLang="ko-KR" sz="900" dirty="0" err="1">
              <a:solidFill>
                <a:schemeClr val="tx1"/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리를 최신순으로 페이지당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 10</a:t>
            </a:r>
            <a:endParaRPr lang="en-US" altLang="ko-KR" sz="9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개씩 노출</a:t>
            </a:r>
            <a:endParaRPr lang="en-US" altLang="ko-KR" sz="9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게시글 없을 시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: 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등록된 게시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글이 없습니다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  <a:latin typeface="Malgun Gothic"/>
                <a:ea typeface="맑은 고딕"/>
              </a:rPr>
              <a:t>[2] </a:t>
            </a:r>
            <a:r>
              <a:rPr lang="ko-KR" altLang="en-US" sz="900" b="1" dirty="0">
                <a:solidFill>
                  <a:schemeClr val="tx1"/>
                </a:solidFill>
                <a:latin typeface="Malgun Gothic"/>
                <a:ea typeface="Malgun Gothic"/>
              </a:rPr>
              <a:t>자주 하는 질문 검색</a:t>
            </a:r>
            <a:r>
              <a:rPr lang="en-US" altLang="ko-KR" sz="900" b="1" dirty="0">
                <a:solidFill>
                  <a:schemeClr val="tx1"/>
                </a:solidFill>
                <a:latin typeface="Malgun Gothic"/>
                <a:ea typeface="맑은 고딕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- </a:t>
            </a: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대분류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카테고리+중분류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 카</a:t>
            </a:r>
            <a:endParaRPr lang="en-US" altLang="ko-KR" sz="9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err="1">
                <a:solidFill>
                  <a:schemeClr val="tx1"/>
                </a:solidFill>
                <a:latin typeface="Malgun Gothic"/>
                <a:ea typeface="맑은 고딕"/>
              </a:rPr>
              <a:t>테고리</a:t>
            </a:r>
            <a:endParaRPr lang="en-US" altLang="ko-KR" sz="900">
              <a:solidFill>
                <a:schemeClr val="tx1"/>
              </a:solidFill>
              <a:latin typeface="Malgun Gothic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검색어가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없는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경우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: </a:t>
            </a: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키워드</a:t>
            </a:r>
            <a:endParaRPr lang="en-US" altLang="ko-KR" sz="900" dirty="0">
              <a:solidFill>
                <a:schemeClr val="tx1"/>
              </a:solidFill>
              <a:latin typeface="Malgun Gothic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를 </a:t>
            </a: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입력해주세요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 ex) </a:t>
            </a: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소액결</a:t>
            </a:r>
            <a:endParaRPr lang="en-US" altLang="ko-KR" sz="900" dirty="0">
              <a:solidFill>
                <a:schemeClr val="tx1"/>
              </a:solidFill>
              <a:latin typeface="Malgun Gothic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제, </a:t>
            </a: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보험료산출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, </a:t>
            </a:r>
            <a:r>
              <a:rPr lang="en-US" altLang="ko-KR" sz="900" dirty="0" err="1">
                <a:solidFill>
                  <a:schemeClr val="tx1"/>
                </a:solidFill>
                <a:latin typeface="Malgun Gothic"/>
                <a:ea typeface="맑은 고딕"/>
              </a:rPr>
              <a:t>마일리지</a:t>
            </a:r>
            <a:endParaRPr lang="en-US" altLang="ko-KR" sz="900" dirty="0">
              <a:solidFill>
                <a:schemeClr val="tx1"/>
              </a:solidFill>
              <a:latin typeface="Malgun Gothic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검색 결과가 없는 경우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: 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검색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 결과가 없습니다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  <a:latin typeface="Malgun Gothic"/>
                <a:ea typeface="맑은 고딕"/>
              </a:rPr>
              <a:t>[3] </a:t>
            </a:r>
            <a:r>
              <a:rPr lang="ko-KR" altLang="en-US" sz="900" b="1" dirty="0">
                <a:solidFill>
                  <a:schemeClr val="tx1"/>
                </a:solidFill>
                <a:latin typeface="Malgun Gothic"/>
                <a:ea typeface="Malgun Gothic"/>
              </a:rPr>
              <a:t>검색 키워드</a:t>
            </a:r>
            <a:endParaRPr lang="en-US" altLang="ko-KR" sz="900" b="1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클릭 시 해당 키워드로 검색</a:t>
            </a:r>
            <a:endParaRPr lang="en-US" altLang="ko-KR" sz="9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한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검색 결과 노출</a:t>
            </a:r>
            <a:endParaRPr lang="en-US" altLang="ko-KR" sz="9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인기 검색어, 마일리지, 사고</a:t>
            </a:r>
            <a:endParaRPr lang="ko-KR" dirty="0">
              <a:solidFill>
                <a:schemeClr val="tx1"/>
              </a:solidFill>
              <a:latin typeface="맑은 고딕"/>
              <a:ea typeface="맑은 고딕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접수 중 선택</a:t>
            </a:r>
            <a:endParaRPr lang="ko-KR" dirty="0">
              <a:solidFill>
                <a:schemeClr val="tx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  <a:latin typeface="Malgun Gothic"/>
                <a:ea typeface="맑은 고딕"/>
              </a:rPr>
              <a:t>[4] </a:t>
            </a:r>
            <a:r>
              <a:rPr lang="ko-KR" altLang="en-US" sz="900" b="1" dirty="0">
                <a:solidFill>
                  <a:schemeClr val="tx1"/>
                </a:solidFill>
                <a:latin typeface="Malgun Gothic"/>
                <a:ea typeface="Malgun Gothic"/>
              </a:rPr>
              <a:t>자주 하는 질문 리스트</a:t>
            </a:r>
            <a:endParaRPr lang="en-US" altLang="ko-KR" sz="9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- [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보기▽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]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 클릭 시 내용 펼침</a:t>
            </a:r>
            <a:endParaRPr lang="en-US" altLang="ko-KR" sz="900" dirty="0">
              <a:solidFill>
                <a:schemeClr val="tx1"/>
              </a:solidFill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- [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닫기△</a:t>
            </a:r>
            <a:r>
              <a:rPr lang="en-US" altLang="ko-KR" sz="900" dirty="0">
                <a:solidFill>
                  <a:schemeClr val="tx1"/>
                </a:solidFill>
                <a:latin typeface="Malgun Gothic"/>
                <a:ea typeface="맑은 고딕"/>
              </a:rPr>
              <a:t>]</a:t>
            </a:r>
            <a:r>
              <a:rPr lang="ko-KR" altLang="en-US" sz="900" dirty="0">
                <a:solidFill>
                  <a:schemeClr val="tx1"/>
                </a:solidFill>
                <a:latin typeface="Malgun Gothic"/>
                <a:ea typeface="Malgun Gothic"/>
              </a:rPr>
              <a:t> 클릭 시 내용 닫힘</a:t>
            </a:r>
            <a:endParaRPr lang="en-US" altLang="ko-KR" sz="900" dirty="0">
              <a:solidFill>
                <a:schemeClr val="tx1"/>
              </a:solidFill>
              <a:latin typeface="Malgun Gothic"/>
              <a:ea typeface="Malgun Gothic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고객센터 </a:t>
            </a:r>
            <a:r>
              <a:rPr lang="en-US" altLang="ko-KR">
                <a:latin typeface="맑은 고딕"/>
                <a:ea typeface="맑은 고딕"/>
              </a:rPr>
              <a:t>&gt; </a:t>
            </a:r>
            <a:r>
              <a:rPr lang="ko-KR" altLang="en-US" err="1">
                <a:latin typeface="맑은 고딕"/>
                <a:ea typeface="맑은 고딕"/>
              </a:rPr>
              <a:t>자주묻는</a:t>
            </a:r>
            <a:r>
              <a:rPr lang="ko-KR" altLang="en-US">
                <a:latin typeface="맑은 고딕"/>
                <a:ea typeface="맑은 고딕"/>
              </a:rPr>
              <a:t> 질문</a:t>
            </a: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7B8CBB4-4083-BCA7-85ED-CBEC328A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90" y="479789"/>
            <a:ext cx="7330199" cy="2890526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0761DCF-B13F-5AC6-7451-D5CD45F84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04" b="189"/>
          <a:stretch/>
        </p:blipFill>
        <p:spPr>
          <a:xfrm>
            <a:off x="260684" y="3413382"/>
            <a:ext cx="7330199" cy="328212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B2AF055-BDD9-33E8-60B2-6E527B9ADD29}"/>
              </a:ext>
            </a:extLst>
          </p:cNvPr>
          <p:cNvSpPr/>
          <p:nvPr/>
        </p:nvSpPr>
        <p:spPr>
          <a:xfrm>
            <a:off x="490186" y="3326291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2943D8C-048C-8E39-AA9C-BB9E252E55A5}"/>
              </a:ext>
            </a:extLst>
          </p:cNvPr>
          <p:cNvSpPr/>
          <p:nvPr/>
        </p:nvSpPr>
        <p:spPr>
          <a:xfrm>
            <a:off x="2383981" y="219449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A77B8F-C77D-A2C4-AFBB-76BDD58A85D3}"/>
              </a:ext>
            </a:extLst>
          </p:cNvPr>
          <p:cNvSpPr/>
          <p:nvPr/>
        </p:nvSpPr>
        <p:spPr>
          <a:xfrm>
            <a:off x="1543539" y="264273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458DC18-62CE-4416-1436-7CA7532BCD99}"/>
              </a:ext>
            </a:extLst>
          </p:cNvPr>
          <p:cNvSpPr/>
          <p:nvPr/>
        </p:nvSpPr>
        <p:spPr>
          <a:xfrm>
            <a:off x="7381804" y="358402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8086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1DF7C3B-9F9F-0720-DECE-ECE1FEB8A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715440"/>
              </p:ext>
            </p:extLst>
          </p:nvPr>
        </p:nvGraphicFramePr>
        <p:xfrm>
          <a:off x="705970" y="1568823"/>
          <a:ext cx="8555332" cy="4405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597">
                  <a:extLst>
                    <a:ext uri="{9D8B030D-6E8A-4147-A177-3AD203B41FA5}">
                      <a16:colId xmlns:a16="http://schemas.microsoft.com/office/drawing/2014/main" val="2011090180"/>
                    </a:ext>
                  </a:extLst>
                </a:gridCol>
                <a:gridCol w="929147">
                  <a:extLst>
                    <a:ext uri="{9D8B030D-6E8A-4147-A177-3AD203B41FA5}">
                      <a16:colId xmlns:a16="http://schemas.microsoft.com/office/drawing/2014/main" val="1200542670"/>
                    </a:ext>
                  </a:extLst>
                </a:gridCol>
                <a:gridCol w="929147">
                  <a:extLst>
                    <a:ext uri="{9D8B030D-6E8A-4147-A177-3AD203B41FA5}">
                      <a16:colId xmlns:a16="http://schemas.microsoft.com/office/drawing/2014/main" val="3449975263"/>
                    </a:ext>
                  </a:extLst>
                </a:gridCol>
                <a:gridCol w="929147">
                  <a:extLst>
                    <a:ext uri="{9D8B030D-6E8A-4147-A177-3AD203B41FA5}">
                      <a16:colId xmlns:a16="http://schemas.microsoft.com/office/drawing/2014/main" val="4261809010"/>
                    </a:ext>
                  </a:extLst>
                </a:gridCol>
                <a:gridCol w="929147">
                  <a:extLst>
                    <a:ext uri="{9D8B030D-6E8A-4147-A177-3AD203B41FA5}">
                      <a16:colId xmlns:a16="http://schemas.microsoft.com/office/drawing/2014/main" val="2090340545"/>
                    </a:ext>
                  </a:extLst>
                </a:gridCol>
                <a:gridCol w="929147">
                  <a:extLst>
                    <a:ext uri="{9D8B030D-6E8A-4147-A177-3AD203B41FA5}">
                      <a16:colId xmlns:a16="http://schemas.microsoft.com/office/drawing/2014/main" val="2128789091"/>
                    </a:ext>
                  </a:extLst>
                </a:gridCol>
              </a:tblGrid>
              <a:tr h="398113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세부 내용</a:t>
                      </a:r>
                      <a:endParaRPr lang="ko-KR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rgbClr val="009591"/>
                      </a:solidFill>
                    </a:lnR>
                    <a:lnT w="0">
                      <a:noFill/>
                    </a:lnT>
                    <a:lnB w="6350">
                      <a:solidFill>
                        <a:srgbClr val="009591"/>
                      </a:solidFill>
                    </a:lnB>
                    <a:solidFill>
                      <a:srgbClr val="E7FBE8"/>
                    </a:solidFill>
                  </a:tcPr>
                </a:tc>
                <a:tc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개발 기간(주차)</a:t>
                      </a:r>
                    </a:p>
                  </a:txBody>
                  <a:tcPr>
                    <a:lnL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0">
                      <a:noFill/>
                    </a:lnT>
                    <a:lnB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B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539359"/>
                  </a:ext>
                </a:extLst>
              </a:tr>
              <a:tr h="398113"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6350">
                      <a:solidFill>
                        <a:srgbClr val="009591"/>
                      </a:solidFill>
                    </a:lnL>
                    <a:lnR w="6350">
                      <a:solidFill>
                        <a:srgbClr val="009591"/>
                      </a:solidFill>
                    </a:lnR>
                    <a:lnT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B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6350">
                      <a:solidFill>
                        <a:srgbClr val="009591"/>
                      </a:solidFill>
                    </a:lnL>
                    <a:lnR w="6350">
                      <a:solidFill>
                        <a:srgbClr val="009591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>
                      <a:solidFill>
                        <a:srgbClr val="009591"/>
                      </a:solidFill>
                    </a:lnB>
                    <a:solidFill>
                      <a:srgbClr val="E7FB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6350">
                      <a:solidFill>
                        <a:srgbClr val="009591"/>
                      </a:solidFill>
                    </a:lnL>
                    <a:lnR w="6350">
                      <a:solidFill>
                        <a:srgbClr val="009591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>
                      <a:solidFill>
                        <a:srgbClr val="009591"/>
                      </a:solidFill>
                    </a:lnB>
                    <a:solidFill>
                      <a:srgbClr val="E7FB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6350">
                      <a:solidFill>
                        <a:srgbClr val="009591"/>
                      </a:solidFill>
                    </a:lnL>
                    <a:lnR w="6350">
                      <a:solidFill>
                        <a:srgbClr val="009591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>
                      <a:solidFill>
                        <a:srgbClr val="009591"/>
                      </a:solidFill>
                    </a:lnB>
                    <a:solidFill>
                      <a:srgbClr val="E7FB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6350">
                      <a:solidFill>
                        <a:srgbClr val="009591"/>
                      </a:solidFill>
                    </a:lnL>
                    <a:lnR w="0">
                      <a:noFill/>
                    </a:lnR>
                    <a:lnT w="6350">
                      <a:solidFill>
                        <a:srgbClr val="009591"/>
                      </a:solidFill>
                    </a:lnT>
                    <a:lnB w="6350">
                      <a:solidFill>
                        <a:srgbClr val="009591"/>
                      </a:solidFill>
                    </a:lnB>
                    <a:solidFill>
                      <a:srgbClr val="E7FB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857575"/>
                  </a:ext>
                </a:extLst>
              </a:tr>
              <a:tr h="451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페이지 기획 및 설계</a:t>
                      </a: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rgbClr val="009591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>
                      <a:solidFill>
                        <a:srgbClr val="00959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7D79"/>
                      </a:solidFill>
                    </a:lnR>
                    <a:lnT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59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0">
                      <a:noFill/>
                    </a:lnR>
                    <a:lnT w="6350">
                      <a:solidFill>
                        <a:srgbClr val="009591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857042"/>
                  </a:ext>
                </a:extLst>
              </a:tr>
              <a:tr h="451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회원가입, 메인, 건강 보험 등 구현</a:t>
                      </a: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rgbClr val="009591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>
                      <a:solidFill>
                        <a:srgbClr val="00959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7D79"/>
                      </a:solidFill>
                    </a:lnR>
                    <a:lnT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59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0">
                      <a:noFill/>
                    </a:lnR>
                    <a:lnT w="6350">
                      <a:solidFill>
                        <a:srgbClr val="007D79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485476"/>
                  </a:ext>
                </a:extLst>
              </a:tr>
              <a:tr h="451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로그인, 보험료 계산, 생활보험 등 구현</a:t>
                      </a: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rgbClr val="009591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>
                      <a:solidFill>
                        <a:srgbClr val="00959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7D79"/>
                      </a:solidFill>
                    </a:lnR>
                    <a:lnT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rgbClr val="00959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0">
                      <a:noFill/>
                    </a:lnR>
                    <a:lnT w="6350">
                      <a:solidFill>
                        <a:srgbClr val="007D79"/>
                      </a:solidFill>
                    </a:lnT>
                    <a:lnB w="6350">
                      <a:solidFill>
                        <a:srgbClr val="007D79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813790"/>
                  </a:ext>
                </a:extLst>
              </a:tr>
              <a:tr h="451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자주묻는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질문, 국내 여행보험 등 구현</a:t>
                      </a: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rgbClr val="009591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007D79"/>
                      </a:solidFill>
                    </a:lnR>
                    <a:lnT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59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0">
                      <a:noFill/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27274"/>
                  </a:ext>
                </a:extLst>
              </a:tr>
              <a:tr h="4511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사고 접수, 자동차 보험 등 구현</a:t>
                      </a: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rgbClr val="009591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9591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59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0">
                      <a:noFill/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241860"/>
                  </a:ext>
                </a:extLst>
              </a:tr>
              <a:tr h="4511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통합 테스트</a:t>
                      </a: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rgbClr val="009591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9591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0">
                      <a:noFill/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5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843452"/>
                  </a:ext>
                </a:extLst>
              </a:tr>
              <a:tr h="4511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디버깅 및 유지보수</a:t>
                      </a: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rgbClr val="009591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6350" cap="flat" cmpd="sng" algn="ctr">
                      <a:solidFill>
                        <a:srgbClr val="00959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9591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0">
                      <a:noFill/>
                    </a:lnR>
                    <a:lnT w="6350">
                      <a:solidFill>
                        <a:srgbClr val="007D79"/>
                      </a:solidFill>
                    </a:lnT>
                    <a:lnB w="6350" cap="flat" cmpd="sng" algn="ctr">
                      <a:solidFill>
                        <a:srgbClr val="007D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5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122659"/>
                  </a:ext>
                </a:extLst>
              </a:tr>
              <a:tr h="45119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최종 제출</a:t>
                      </a: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rgbClr val="009591"/>
                      </a:solidFill>
                    </a:lnR>
                    <a:lnT w="6350">
                      <a:solidFill>
                        <a:srgbClr val="009591"/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9591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6350">
                      <a:solidFill>
                        <a:srgbClr val="007D79"/>
                      </a:solidFill>
                    </a:lnR>
                    <a:lnT w="6350">
                      <a:solidFill>
                        <a:srgbClr val="007D79"/>
                      </a:solidFill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>
                      <a:solidFill>
                        <a:srgbClr val="007D79"/>
                      </a:solidFill>
                    </a:lnL>
                    <a:lnR w="0">
                      <a:noFill/>
                    </a:lnR>
                    <a:lnT w="6350">
                      <a:solidFill>
                        <a:srgbClr val="007D79"/>
                      </a:solidFill>
                    </a:lnT>
                    <a:lnB w="0">
                      <a:noFill/>
                    </a:lnB>
                    <a:solidFill>
                      <a:srgbClr val="0095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794898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D40077BB-0265-9158-E931-506A8D3D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256441"/>
            <a:ext cx="8543925" cy="1325563"/>
          </a:xfrm>
        </p:spPr>
        <p:txBody>
          <a:bodyPr/>
          <a:lstStyle/>
          <a:p>
            <a:r>
              <a:rPr lang="ko-KR" altLang="en-US" sz="3550">
                <a:ea typeface="맑은 고딕"/>
              </a:rPr>
              <a:t>세부 일정</a:t>
            </a:r>
          </a:p>
        </p:txBody>
      </p:sp>
    </p:spTree>
    <p:extLst>
      <p:ext uri="{BB962C8B-B14F-4D97-AF65-F5344CB8AC3E}">
        <p14:creationId xmlns:p14="http://schemas.microsoft.com/office/powerpoint/2010/main" val="407776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</a:rPr>
              <a:t>헤더/GNB</a:t>
            </a:r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6215076" y="57548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6302574" y="546046"/>
            <a:ext cx="1317711" cy="2833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950">
                <a:latin typeface="맑은 고딕"/>
                <a:ea typeface="맑은 고딕"/>
              </a:rPr>
              <a:t>로그인 </a:t>
            </a:r>
            <a:r>
              <a:rPr lang="en-US" altLang="ko-KR" sz="950">
                <a:latin typeface="맑은 고딕"/>
                <a:ea typeface="맑은 고딕"/>
              </a:rPr>
              <a:t>| </a:t>
            </a:r>
            <a:r>
              <a:rPr lang="en-US" altLang="ko-KR" sz="950" err="1">
                <a:latin typeface="맑은 고딕"/>
                <a:ea typeface="맑은 고딕"/>
              </a:rPr>
              <a:t>회원가입</a:t>
            </a:r>
            <a:endParaRPr lang="ko-KR" altLang="en-US" sz="950" err="1">
              <a:latin typeface="맑은 고딕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7D764-0C82-0CFB-3741-F833FFF5C729}"/>
              </a:ext>
            </a:extLst>
          </p:cNvPr>
          <p:cNvSpPr txBox="1"/>
          <p:nvPr/>
        </p:nvSpPr>
        <p:spPr>
          <a:xfrm>
            <a:off x="7775408" y="318836"/>
            <a:ext cx="1554508" cy="50556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ea typeface="맑은 고딕"/>
              </a:rPr>
              <a:t>[1] 보조 메뉴 영역</a:t>
            </a:r>
            <a:endParaRPr lang="ko-KR" altLang="en-US" sz="900" b="1" dirty="0" err="1">
              <a:ea typeface="맑은 고딕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ea typeface="맑은 고딕"/>
              </a:rPr>
              <a:t>회원가입: 회원가입 화면으로 이동</a:t>
            </a:r>
            <a:endParaRPr lang="ko-KR" altLang="en-US" sz="900" dirty="0">
              <a:ea typeface="맑은 고딕" panose="020B0503020000020004" pitchFamily="34" charset="-127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ea typeface="맑은 고딕"/>
              </a:rPr>
              <a:t>로그인: 로그인 화면으로 이동</a:t>
            </a:r>
            <a:endParaRPr lang="ko-KR" altLang="en-US" sz="900" dirty="0">
              <a:ea typeface="맑은 고딕" panose="020B0503020000020004" pitchFamily="34" charset="-127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ea typeface="맑은 고딕"/>
              </a:rPr>
              <a:t>로그인 전과 후의 변화 없음</a:t>
            </a:r>
            <a:endParaRPr lang="ko-KR" altLang="en-US" sz="900" dirty="0"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endParaRPr lang="ko-KR" altLang="en-US" sz="900">
              <a:ea typeface="맑은 고딕"/>
            </a:endParaRPr>
          </a:p>
          <a:p>
            <a:pPr>
              <a:lnSpc>
                <a:spcPct val="150000"/>
              </a:lnSpc>
              <a:buFont typeface="Calibri"/>
            </a:pPr>
            <a:r>
              <a:rPr lang="ko-KR" altLang="en-US" sz="900" b="1" dirty="0">
                <a:ea typeface="맑은 고딕"/>
              </a:rPr>
              <a:t>[2] 메인 메뉴 영역</a:t>
            </a:r>
            <a:endParaRPr lang="ko-KR" altLang="en-US" sz="900" b="1" dirty="0"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ea typeface="맑은 고딕"/>
              </a:rPr>
              <a:t>로그인 전과 후의 변화 없음</a:t>
            </a:r>
            <a:endParaRPr lang="ko-KR" altLang="en-US" sz="900" dirty="0"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ea typeface="맑은 고딕"/>
              </a:rPr>
              <a:t>자세한 내용은 6페이지 참고</a:t>
            </a:r>
            <a:endParaRPr lang="ko-KR" altLang="en-US" sz="900" dirty="0">
              <a:ea typeface="맑은 고딕"/>
              <a:cs typeface="Calibri"/>
            </a:endParaRP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endParaRPr lang="ko-KR" altLang="en-US" sz="900" b="1">
              <a:ea typeface="맑은 고딕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ea typeface="맑은 고딕"/>
                <a:cs typeface="Calibri"/>
              </a:rPr>
              <a:t>[3] 사이드바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ea typeface="맑은 고딕"/>
                <a:cs typeface="Calibri"/>
              </a:rPr>
              <a:t>화면과 함께 수직으로 움직임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ea typeface="맑은 고딕"/>
                <a:cs typeface="Calibri"/>
              </a:rPr>
              <a:t>사고접수: </a:t>
            </a:r>
            <a:r>
              <a:rPr lang="ko-KR" altLang="en-US" sz="900" dirty="0" err="1">
                <a:ea typeface="맑은 고딕"/>
                <a:cs typeface="Calibri"/>
              </a:rPr>
              <a:t>클릭시</a:t>
            </a:r>
            <a:r>
              <a:rPr lang="ko-KR" altLang="en-US" sz="900" dirty="0">
                <a:ea typeface="맑은 고딕"/>
                <a:cs typeface="Calibri"/>
              </a:rPr>
              <a:t> 사고접수  화면으로 이동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 err="1">
                <a:ea typeface="맑은 고딕"/>
                <a:cs typeface="Calibri"/>
              </a:rPr>
              <a:t>이메일상담</a:t>
            </a:r>
            <a:r>
              <a:rPr lang="ko-KR" altLang="en-US" sz="900" dirty="0">
                <a:ea typeface="맑은 고딕"/>
                <a:cs typeface="Calibri"/>
              </a:rPr>
              <a:t>: 클릭 시 </a:t>
            </a:r>
            <a:r>
              <a:rPr lang="ko-KR" altLang="en-US" sz="900" dirty="0" err="1">
                <a:ea typeface="맑은 고딕"/>
                <a:cs typeface="Calibri"/>
              </a:rPr>
              <a:t>이메일상담</a:t>
            </a:r>
            <a:r>
              <a:rPr lang="ko-KR" altLang="en-US" sz="900" dirty="0">
                <a:ea typeface="맑은 고딕"/>
                <a:cs typeface="Calibri"/>
              </a:rPr>
              <a:t> 화면으로 이동</a:t>
            </a:r>
          </a:p>
          <a:p>
            <a:pPr marL="171450" indent="-171450">
              <a:lnSpc>
                <a:spcPct val="150000"/>
              </a:lnSpc>
              <a:buFont typeface="Calibri"/>
              <a:buChar char="-"/>
            </a:pPr>
            <a:r>
              <a:rPr lang="ko-KR" altLang="en-US" sz="900" dirty="0">
                <a:ea typeface="맑은 고딕"/>
                <a:cs typeface="Calibri"/>
              </a:rPr>
              <a:t>다이렉트 보험료 계산: </a:t>
            </a:r>
            <a:r>
              <a:rPr lang="ko-KR" altLang="en-US" sz="900" dirty="0" err="1">
                <a:ea typeface="맑은 고딕"/>
                <a:cs typeface="Calibri"/>
              </a:rPr>
              <a:t>클릭시</a:t>
            </a:r>
            <a:r>
              <a:rPr lang="ko-KR" altLang="en-US" sz="900" dirty="0">
                <a:ea typeface="맑은 고딕"/>
                <a:cs typeface="Calibri"/>
              </a:rPr>
              <a:t> 다이렉트 보험료 계산 화면으로 이동</a:t>
            </a:r>
          </a:p>
        </p:txBody>
      </p:sp>
      <p:sp>
        <p:nvSpPr>
          <p:cNvPr id="110" name="타원 109"/>
          <p:cNvSpPr/>
          <p:nvPr/>
        </p:nvSpPr>
        <p:spPr>
          <a:xfrm>
            <a:off x="238150" y="76530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081419B-05A4-46DF-3349-53696F05DF7D}"/>
              </a:ext>
            </a:extLst>
          </p:cNvPr>
          <p:cNvCxnSpPr/>
          <p:nvPr/>
        </p:nvCxnSpPr>
        <p:spPr>
          <a:xfrm>
            <a:off x="172322" y="829700"/>
            <a:ext cx="7447429" cy="5154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58A66B2-86FB-F27D-0500-531A790C0421}"/>
              </a:ext>
            </a:extLst>
          </p:cNvPr>
          <p:cNvCxnSpPr>
            <a:cxnSpLocks/>
          </p:cNvCxnSpPr>
          <p:nvPr/>
        </p:nvCxnSpPr>
        <p:spPr>
          <a:xfrm>
            <a:off x="194733" y="1423612"/>
            <a:ext cx="7380196" cy="4034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8" descr="텍스트, 표지판, 다크, 가까이이(가) 표시된 사진&#10;&#10;자동 생성된 설명">
            <a:extLst>
              <a:ext uri="{FF2B5EF4-FFF2-40B4-BE49-F238E27FC236}">
                <a16:creationId xmlns:a16="http://schemas.microsoft.com/office/drawing/2014/main" id="{805371C4-9593-E9F1-D8D2-DFF2D170B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5" y="914304"/>
            <a:ext cx="1451162" cy="43142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3C9C4C3-C7AD-EBF0-1F2A-3907F38A4DDF}"/>
              </a:ext>
            </a:extLst>
          </p:cNvPr>
          <p:cNvSpPr/>
          <p:nvPr/>
        </p:nvSpPr>
        <p:spPr>
          <a:xfrm>
            <a:off x="2602309" y="994280"/>
            <a:ext cx="4869975" cy="2833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950" b="1" err="1">
                <a:latin typeface="맑은 고딕"/>
                <a:ea typeface="맑은 고딕"/>
              </a:rPr>
              <a:t>보험상품</a:t>
            </a:r>
            <a:r>
              <a:rPr lang="en-US" altLang="ko-KR" sz="950" b="1">
                <a:latin typeface="맑은 고딕"/>
                <a:ea typeface="맑은 고딕"/>
              </a:rPr>
              <a:t>        </a:t>
            </a:r>
            <a:r>
              <a:rPr lang="en-US" altLang="ko-KR" sz="950" b="1" err="1">
                <a:latin typeface="맑은 고딕"/>
                <a:ea typeface="맑은 고딕"/>
              </a:rPr>
              <a:t>보상</a:t>
            </a:r>
            <a:r>
              <a:rPr lang="en-US" altLang="ko-KR" sz="950" b="1">
                <a:latin typeface="맑은 고딕"/>
                <a:ea typeface="맑은 고딕"/>
              </a:rPr>
              <a:t>       </a:t>
            </a:r>
            <a:r>
              <a:rPr lang="en-US" altLang="ko-KR" sz="950" b="1" err="1">
                <a:latin typeface="맑은 고딕"/>
                <a:ea typeface="맑은 고딕"/>
              </a:rPr>
              <a:t>고객센터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761233-6320-CD53-3EA0-14727919E880}"/>
              </a:ext>
            </a:extLst>
          </p:cNvPr>
          <p:cNvSpPr/>
          <p:nvPr/>
        </p:nvSpPr>
        <p:spPr>
          <a:xfrm>
            <a:off x="6413012" y="2116263"/>
            <a:ext cx="907677" cy="2835090"/>
          </a:xfrm>
          <a:prstGeom prst="roundRect">
            <a:avLst/>
          </a:prstGeom>
          <a:solidFill>
            <a:srgbClr val="FFFFF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1CEBD61-8901-1BC0-5739-5C990D535ED0}"/>
              </a:ext>
            </a:extLst>
          </p:cNvPr>
          <p:cNvCxnSpPr/>
          <p:nvPr/>
        </p:nvCxnSpPr>
        <p:spPr>
          <a:xfrm>
            <a:off x="6524065" y="2915771"/>
            <a:ext cx="723900" cy="672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2" descr="텍스트, 전자제품, 키보드, 여러 가지이(가) 표시된 사진&#10;&#10;자동 생성된 설명">
            <a:extLst>
              <a:ext uri="{FF2B5EF4-FFF2-40B4-BE49-F238E27FC236}">
                <a16:creationId xmlns:a16="http://schemas.microsoft.com/office/drawing/2014/main" id="{020FD0C7-F58D-5A8B-A29E-D0F2BEDF1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3" t="53939" r="80444" b="28095"/>
          <a:stretch/>
        </p:blipFill>
        <p:spPr>
          <a:xfrm>
            <a:off x="6542468" y="2112869"/>
            <a:ext cx="659855" cy="578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C6B557-8692-C75F-BAF8-704D8B7CA7EA}"/>
              </a:ext>
            </a:extLst>
          </p:cNvPr>
          <p:cNvSpPr txBox="1"/>
          <p:nvPr/>
        </p:nvSpPr>
        <p:spPr>
          <a:xfrm>
            <a:off x="6506470" y="2622482"/>
            <a:ext cx="103910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>
                <a:ea typeface="맑은 고딕"/>
                <a:cs typeface="Calibri"/>
              </a:rPr>
              <a:t>사고 접수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0816C6B-26CA-FF6F-BB66-0BDDA235BC4B}"/>
              </a:ext>
            </a:extLst>
          </p:cNvPr>
          <p:cNvCxnSpPr>
            <a:cxnSpLocks/>
          </p:cNvCxnSpPr>
          <p:nvPr/>
        </p:nvCxnSpPr>
        <p:spPr>
          <a:xfrm>
            <a:off x="6512859" y="3733800"/>
            <a:ext cx="723900" cy="672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0B1C04-36D8-37A1-0B01-DF2C0ECB15C9}"/>
              </a:ext>
            </a:extLst>
          </p:cNvPr>
          <p:cNvSpPr txBox="1"/>
          <p:nvPr/>
        </p:nvSpPr>
        <p:spPr>
          <a:xfrm>
            <a:off x="6443885" y="3454888"/>
            <a:ext cx="103318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900" err="1">
                <a:ea typeface="맑은 고딕"/>
                <a:cs typeface="Calibri"/>
              </a:rPr>
              <a:t>이메일상담</a:t>
            </a:r>
          </a:p>
        </p:txBody>
      </p:sp>
      <p:pic>
        <p:nvPicPr>
          <p:cNvPr id="17" name="그림 17" descr="텍스트, 전자제품, 키보드, 여러 가지이(가) 표시된 사진&#10;&#10;자동 생성된 설명">
            <a:extLst>
              <a:ext uri="{FF2B5EF4-FFF2-40B4-BE49-F238E27FC236}">
                <a16:creationId xmlns:a16="http://schemas.microsoft.com/office/drawing/2014/main" id="{DB8121A2-96CE-4EEB-618D-7C77BF5CA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47" t="24242" r="20737" b="58419"/>
          <a:stretch/>
        </p:blipFill>
        <p:spPr>
          <a:xfrm>
            <a:off x="6419203" y="2919693"/>
            <a:ext cx="823198" cy="6453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E21103-0134-6019-86E4-92F97588063E}"/>
              </a:ext>
            </a:extLst>
          </p:cNvPr>
          <p:cNvSpPr txBox="1"/>
          <p:nvPr/>
        </p:nvSpPr>
        <p:spPr>
          <a:xfrm>
            <a:off x="6354238" y="4396182"/>
            <a:ext cx="10331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>
                <a:ea typeface="맑은 고딕"/>
                <a:cs typeface="Calibri"/>
              </a:rPr>
              <a:t>다이렉트</a:t>
            </a:r>
          </a:p>
          <a:p>
            <a:pPr algn="ctr"/>
            <a:r>
              <a:rPr lang="ko-KR" altLang="en-US" sz="900">
                <a:ea typeface="맑은 고딕"/>
                <a:cs typeface="Calibri"/>
              </a:rPr>
              <a:t>보험료 계산</a:t>
            </a:r>
          </a:p>
        </p:txBody>
      </p:sp>
      <p:pic>
        <p:nvPicPr>
          <p:cNvPr id="23" name="그림 23">
            <a:extLst>
              <a:ext uri="{FF2B5EF4-FFF2-40B4-BE49-F238E27FC236}">
                <a16:creationId xmlns:a16="http://schemas.microsoft.com/office/drawing/2014/main" id="{B36395AA-78C0-DF46-EDCA-9668D84D9B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18" t="8415" r="82953" b="9307"/>
          <a:stretch/>
        </p:blipFill>
        <p:spPr>
          <a:xfrm>
            <a:off x="6638645" y="3842064"/>
            <a:ext cx="449830" cy="527808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17513D9F-C60E-1A0E-4B20-1A0DB6216FCE}"/>
              </a:ext>
            </a:extLst>
          </p:cNvPr>
          <p:cNvSpPr/>
          <p:nvPr/>
        </p:nvSpPr>
        <p:spPr>
          <a:xfrm>
            <a:off x="6289326" y="204277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0766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7764859" y="315912"/>
            <a:ext cx="1737730" cy="654208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pPr>
              <a:lnSpc>
                <a:spcPct val="150000"/>
              </a:lnSpc>
            </a:pPr>
            <a:endParaRPr lang="ko-KR" altLang="en-US" sz="900" b="1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GNB </a:t>
            </a:r>
            <a:r>
              <a:rPr lang="ko-KR" altLang="en-US"/>
              <a:t>서브메뉴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9D8DE7-99D2-FAB2-4E81-B16DC7304B29}"/>
              </a:ext>
            </a:extLst>
          </p:cNvPr>
          <p:cNvCxnSpPr>
            <a:cxnSpLocks/>
          </p:cNvCxnSpPr>
          <p:nvPr/>
        </p:nvCxnSpPr>
        <p:spPr>
          <a:xfrm flipV="1">
            <a:off x="193074" y="1019517"/>
            <a:ext cx="7456312" cy="1400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8" descr="텍스트, 표지판, 다크, 가까이이(가) 표시된 사진&#10;&#10;자동 생성된 설명">
            <a:extLst>
              <a:ext uri="{FF2B5EF4-FFF2-40B4-BE49-F238E27FC236}">
                <a16:creationId xmlns:a16="http://schemas.microsoft.com/office/drawing/2014/main" id="{80D8D845-1D1B-509A-0D17-B3D654A2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29" y="535080"/>
            <a:ext cx="1451162" cy="43142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1BA2BA-3972-3C4C-DA4A-79F10D0EF7E3}"/>
              </a:ext>
            </a:extLst>
          </p:cNvPr>
          <p:cNvSpPr/>
          <p:nvPr/>
        </p:nvSpPr>
        <p:spPr>
          <a:xfrm>
            <a:off x="2611523" y="615056"/>
            <a:ext cx="4869975" cy="2833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950" b="1" err="1">
                <a:solidFill>
                  <a:srgbClr val="009591"/>
                </a:solidFill>
                <a:latin typeface="맑은 고딕"/>
                <a:ea typeface="맑은 고딕"/>
              </a:rPr>
              <a:t>보험상품</a:t>
            </a:r>
            <a:r>
              <a:rPr lang="en-US" altLang="ko-KR" sz="950" b="1">
                <a:latin typeface="맑은 고딕"/>
                <a:ea typeface="맑은 고딕"/>
              </a:rPr>
              <a:t>        </a:t>
            </a:r>
            <a:r>
              <a:rPr lang="en-US" altLang="ko-KR" sz="950" b="1" err="1">
                <a:latin typeface="맑은 고딕"/>
                <a:ea typeface="맑은 고딕"/>
              </a:rPr>
              <a:t>보상</a:t>
            </a:r>
            <a:r>
              <a:rPr lang="en-US" altLang="ko-KR" sz="950" b="1">
                <a:latin typeface="맑은 고딕"/>
                <a:ea typeface="맑은 고딕"/>
              </a:rPr>
              <a:t>        </a:t>
            </a:r>
            <a:r>
              <a:rPr lang="en-US" altLang="ko-KR" sz="950" b="1" err="1">
                <a:latin typeface="맑은 고딕"/>
                <a:ea typeface="맑은 고딕"/>
              </a:rPr>
              <a:t>고객센터</a:t>
            </a:r>
            <a:endParaRPr lang="en-US" altLang="ko-KR" sz="950" b="1">
              <a:latin typeface="맑은 고딕"/>
              <a:ea typeface="맑은 고딕"/>
            </a:endParaRPr>
          </a:p>
        </p:txBody>
      </p:sp>
      <p:pic>
        <p:nvPicPr>
          <p:cNvPr id="16" name="그림 16">
            <a:extLst>
              <a:ext uri="{FF2B5EF4-FFF2-40B4-BE49-F238E27FC236}">
                <a16:creationId xmlns:a16="http://schemas.microsoft.com/office/drawing/2014/main" id="{A84131C5-0B13-1770-9CEA-2DFC23579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" t="1194" r="505"/>
          <a:stretch/>
        </p:blipFill>
        <p:spPr>
          <a:xfrm>
            <a:off x="188155" y="1060151"/>
            <a:ext cx="7445721" cy="274020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8AA3CD6-AB6C-B892-A6DB-059C2382D9AA}"/>
              </a:ext>
            </a:extLst>
          </p:cNvPr>
          <p:cNvSpPr/>
          <p:nvPr/>
        </p:nvSpPr>
        <p:spPr>
          <a:xfrm>
            <a:off x="5996669" y="4078612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CCA2D0-D3C6-B4B2-94AC-83E12D48FC13}"/>
              </a:ext>
            </a:extLst>
          </p:cNvPr>
          <p:cNvSpPr/>
          <p:nvPr/>
        </p:nvSpPr>
        <p:spPr>
          <a:xfrm>
            <a:off x="5044169" y="612633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4EBE02A-6472-4E19-0922-A57B22413544}"/>
              </a:ext>
            </a:extLst>
          </p:cNvPr>
          <p:cNvSpPr/>
          <p:nvPr/>
        </p:nvSpPr>
        <p:spPr>
          <a:xfrm>
            <a:off x="6684233" y="4080775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pic>
        <p:nvPicPr>
          <p:cNvPr id="21" name="그림 8" descr="텍스트, 표지판, 다크, 가까이이(가) 표시된 사진&#10;&#10;자동 생성된 설명">
            <a:extLst>
              <a:ext uri="{FF2B5EF4-FFF2-40B4-BE49-F238E27FC236}">
                <a16:creationId xmlns:a16="http://schemas.microsoft.com/office/drawing/2014/main" id="{1488A5F2-6567-EDB8-A8AE-E34425A28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22" y="4020109"/>
            <a:ext cx="1451162" cy="43142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34EAFF-3CE4-4136-5811-9D13BA41A1BB}"/>
              </a:ext>
            </a:extLst>
          </p:cNvPr>
          <p:cNvSpPr/>
          <p:nvPr/>
        </p:nvSpPr>
        <p:spPr>
          <a:xfrm>
            <a:off x="2600316" y="4100084"/>
            <a:ext cx="4869975" cy="2833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950" b="1" err="1">
                <a:latin typeface="맑은 고딕"/>
                <a:ea typeface="맑은 고딕"/>
              </a:rPr>
              <a:t>보험상품</a:t>
            </a:r>
            <a:r>
              <a:rPr lang="en-US" altLang="ko-KR" sz="950" b="1">
                <a:latin typeface="맑은 고딕"/>
                <a:ea typeface="맑은 고딕"/>
              </a:rPr>
              <a:t>        </a:t>
            </a:r>
            <a:r>
              <a:rPr lang="en-US" altLang="ko-KR" sz="950" b="1" err="1">
                <a:solidFill>
                  <a:srgbClr val="009591"/>
                </a:solidFill>
                <a:latin typeface="맑은 고딕"/>
                <a:ea typeface="맑은 고딕"/>
              </a:rPr>
              <a:t>보상</a:t>
            </a:r>
            <a:r>
              <a:rPr lang="en-US" altLang="ko-KR" sz="950" b="1">
                <a:latin typeface="맑은 고딕"/>
                <a:ea typeface="맑은 고딕"/>
              </a:rPr>
              <a:t>        </a:t>
            </a:r>
            <a:r>
              <a:rPr lang="en-US" altLang="ko-KR" sz="950" b="1" err="1">
                <a:latin typeface="맑은 고딕"/>
                <a:ea typeface="맑은 고딕"/>
              </a:rPr>
              <a:t>고객센터</a:t>
            </a:r>
            <a:endParaRPr lang="en-US" altLang="ko-KR" sz="950" b="1">
              <a:latin typeface="맑은 고딕"/>
              <a:ea typeface="맑은 고딕"/>
            </a:endParaRPr>
          </a:p>
        </p:txBody>
      </p:sp>
      <p:pic>
        <p:nvPicPr>
          <p:cNvPr id="25" name="그림 25" descr="테이블이(가) 표시된 사진&#10;&#10;자동 생성된 설명">
            <a:extLst>
              <a:ext uri="{FF2B5EF4-FFF2-40B4-BE49-F238E27FC236}">
                <a16:creationId xmlns:a16="http://schemas.microsoft.com/office/drawing/2014/main" id="{53B4B027-1EC0-62DC-24D3-77CEBB22AF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2" r="194" b="13974"/>
          <a:stretch/>
        </p:blipFill>
        <p:spPr>
          <a:xfrm>
            <a:off x="193362" y="4479478"/>
            <a:ext cx="7450290" cy="2204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253BA-F454-76D8-388D-91C17CCF0B06}"/>
              </a:ext>
            </a:extLst>
          </p:cNvPr>
          <p:cNvSpPr txBox="1"/>
          <p:nvPr/>
        </p:nvSpPr>
        <p:spPr>
          <a:xfrm>
            <a:off x="7775408" y="318836"/>
            <a:ext cx="1586671" cy="5674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Malgun Gothic"/>
                <a:ea typeface="Malgun Gothic"/>
              </a:rPr>
              <a:t>[1] </a:t>
            </a:r>
            <a:r>
              <a:rPr lang="ko-KR" altLang="en-US" sz="900" b="1">
                <a:latin typeface="Malgun Gothic"/>
                <a:ea typeface="Malgun Gothic"/>
              </a:rPr>
              <a:t>보험상품</a:t>
            </a:r>
            <a:r>
              <a:rPr lang="ko-KR" sz="900" b="1">
                <a:latin typeface="Malgun Gothic"/>
                <a:ea typeface="Malgun Gothic"/>
              </a:rPr>
              <a:t> 드롭다운 메뉴</a:t>
            </a:r>
            <a:endParaRPr lang="en-US" sz="9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en-US" altLang="ko-KR" sz="900">
                <a:latin typeface="Malgun Gothic"/>
                <a:ea typeface="Malgun Gothic"/>
              </a:rPr>
              <a:t>- </a:t>
            </a:r>
            <a:r>
              <a:rPr lang="ko-KR" altLang="en-US" sz="900">
                <a:latin typeface="Malgun Gothic"/>
                <a:ea typeface="Malgun Gothic"/>
              </a:rPr>
              <a:t>보험상품</a:t>
            </a:r>
            <a:r>
              <a:rPr lang="ko-KR" sz="900">
                <a:latin typeface="Malgun Gothic"/>
                <a:ea typeface="Malgun Gothic"/>
              </a:rPr>
              <a:t> 메뉴 위에 마우스를 올리면 서브메뉴 열림</a:t>
            </a:r>
            <a:endParaRPr lang="en-US" altLang="ko-KR" sz="90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sz="900">
                <a:latin typeface="Malgun Gothic"/>
                <a:ea typeface="Malgun Gothic"/>
              </a:rPr>
              <a:t>보험상품에 대한 설명과 아이콘 노출</a:t>
            </a:r>
            <a:endParaRPr lang="en-US" altLang="ko-KR" sz="900">
              <a:latin typeface="Malgun Gothic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sz="900">
                <a:latin typeface="Malgun Gothic"/>
                <a:ea typeface="Malgun Gothic"/>
              </a:rPr>
              <a:t>보험 카테고리 별 모든 상품 서브메뉴 노출</a:t>
            </a: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sz="900">
                <a:latin typeface="Malgun Gothic"/>
                <a:ea typeface="Malgun Gothic"/>
              </a:rPr>
              <a:t>서브메뉴 클릭 시 해당 페이지로 이동</a:t>
            </a:r>
          </a:p>
          <a:p>
            <a:pPr>
              <a:lnSpc>
                <a:spcPct val="150000"/>
              </a:lnSpc>
            </a:pPr>
            <a:endParaRPr lang="ko-KR" sz="9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sz="900" b="1">
                <a:latin typeface="Malgun Gothic"/>
                <a:ea typeface="Malgun Gothic"/>
              </a:rPr>
              <a:t>[2] 보상 드롭다운 메뉴</a:t>
            </a:r>
            <a:endParaRPr lang="ko-KR" sz="90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sz="900">
                <a:latin typeface="Malgun Gothic"/>
                <a:ea typeface="Malgun Gothic"/>
              </a:rPr>
              <a:t>보상 메뉴 위에 마우스 올리면 서브메뉴 열림</a:t>
            </a:r>
            <a:endParaRPr lang="en-US" altLang="ko-KR" sz="900">
              <a:latin typeface="Malgun Gothic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sz="900">
                <a:latin typeface="Malgun Gothic"/>
                <a:ea typeface="Malgun Gothic"/>
              </a:rPr>
              <a:t>보상에 대한 설명과 아이콘 노출</a:t>
            </a:r>
            <a:endParaRPr lang="en-US" altLang="ko-KR" sz="900">
              <a:latin typeface="Malgun Gothic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sz="900">
                <a:latin typeface="Malgun Gothic"/>
                <a:ea typeface="Malgun Gothic"/>
              </a:rPr>
              <a:t>보상 카테고리 별 서브메뉴 노출</a:t>
            </a:r>
            <a:endParaRPr lang="en-US" altLang="ko-KR" sz="900">
              <a:latin typeface="Malgun Gothic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sz="900">
                <a:latin typeface="Malgun Gothic"/>
                <a:ea typeface="Malgun Gothic"/>
              </a:rPr>
              <a:t>서브메뉴 클릭 시 해당 페이지로 이동</a:t>
            </a: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endParaRPr lang="ko-KR" sz="9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r>
              <a:rPr lang="ko-KR" sz="900" b="1">
                <a:latin typeface="Malgun Gothic"/>
                <a:ea typeface="Malgun Gothic"/>
              </a:rPr>
              <a:t>[3] 고객센터</a:t>
            </a:r>
            <a:endParaRPr lang="ko-KR" sz="900">
              <a:latin typeface="Malgun Gothic"/>
              <a:ea typeface="Malgun Gothic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sz="900">
                <a:latin typeface="Malgun Gothic"/>
                <a:ea typeface="Malgun Gothic"/>
              </a:rPr>
              <a:t>클릭 시 </a:t>
            </a:r>
            <a:r>
              <a:rPr lang="ko-KR" sz="900" err="1">
                <a:latin typeface="Malgun Gothic"/>
                <a:ea typeface="Malgun Gothic"/>
              </a:rPr>
              <a:t>자주묻는</a:t>
            </a:r>
            <a:r>
              <a:rPr lang="ko-KR" sz="900">
                <a:latin typeface="Malgun Gothic"/>
                <a:ea typeface="Malgun Gothic"/>
              </a:rPr>
              <a:t> 질문 페이지로 이동</a:t>
            </a:r>
            <a:endParaRPr lang="en-US" altLang="ko-KR" sz="9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altLang="ko-KR" sz="900">
              <a:latin typeface="Malgun Gothic"/>
              <a:ea typeface="Malgun Gothic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60F77EE-A54D-E662-A970-9B06D69D098C}"/>
              </a:ext>
            </a:extLst>
          </p:cNvPr>
          <p:cNvCxnSpPr>
            <a:cxnSpLocks/>
          </p:cNvCxnSpPr>
          <p:nvPr/>
        </p:nvCxnSpPr>
        <p:spPr>
          <a:xfrm flipV="1">
            <a:off x="192910" y="476094"/>
            <a:ext cx="7456312" cy="1400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17929A-502E-E9BB-00ED-4AC49E50081A}"/>
              </a:ext>
            </a:extLst>
          </p:cNvPr>
          <p:cNvCxnSpPr>
            <a:cxnSpLocks/>
          </p:cNvCxnSpPr>
          <p:nvPr/>
        </p:nvCxnSpPr>
        <p:spPr>
          <a:xfrm flipV="1">
            <a:off x="149415" y="4497426"/>
            <a:ext cx="7456312" cy="1400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C060141-CD15-9D0A-54C8-8FF8BFCF98F4}"/>
              </a:ext>
            </a:extLst>
          </p:cNvPr>
          <p:cNvCxnSpPr>
            <a:cxnSpLocks/>
          </p:cNvCxnSpPr>
          <p:nvPr/>
        </p:nvCxnSpPr>
        <p:spPr>
          <a:xfrm flipV="1">
            <a:off x="149252" y="3954003"/>
            <a:ext cx="7456312" cy="1400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302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err="1"/>
              <a:t>푸터</a:t>
            </a:r>
            <a:endParaRPr lang="ko-KR" altLang="en-US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A2D40C4B-FE5E-B3AA-4F6A-9B1E1877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28" y="606767"/>
            <a:ext cx="7292788" cy="1071223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88C518F-6268-B9FE-97B5-3BFC36E24726}"/>
              </a:ext>
            </a:extLst>
          </p:cNvPr>
          <p:cNvSpPr/>
          <p:nvPr/>
        </p:nvSpPr>
        <p:spPr>
          <a:xfrm>
            <a:off x="1395537" y="55781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1</a:t>
            </a:r>
            <a:endParaRPr lang="ko-KR" altLang="en-US" sz="1100">
              <a:solidFill>
                <a:schemeClr val="bg1"/>
              </a:solidFill>
              <a:latin typeface="타이포_씨고딕 140" panose="02020503020101020101" pitchFamily="18" charset="-127"/>
              <a:ea typeface="타이포_씨고딕 14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E98476B-6DA4-C03C-5BBE-D54C50D3E43E}"/>
              </a:ext>
            </a:extLst>
          </p:cNvPr>
          <p:cNvSpPr/>
          <p:nvPr/>
        </p:nvSpPr>
        <p:spPr>
          <a:xfrm>
            <a:off x="252537" y="1207757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48EDE-C224-B5FD-69D3-E2BB478F7F00}"/>
              </a:ext>
            </a:extLst>
          </p:cNvPr>
          <p:cNvSpPr txBox="1"/>
          <p:nvPr/>
        </p:nvSpPr>
        <p:spPr>
          <a:xfrm>
            <a:off x="7775408" y="318836"/>
            <a:ext cx="1586671" cy="35972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>
                <a:latin typeface="Malgun Gothic"/>
                <a:ea typeface="맑은 고딕"/>
              </a:rPr>
              <a:t>[1]  </a:t>
            </a:r>
            <a:r>
              <a:rPr lang="ko-KR" altLang="en-US" sz="900" b="1">
                <a:latin typeface="Malgun Gothic"/>
                <a:ea typeface="맑은 고딕"/>
              </a:rPr>
              <a:t>메인</a:t>
            </a:r>
            <a:r>
              <a:rPr lang="en-US" altLang="ko-KR" sz="900" b="1">
                <a:latin typeface="Malgun Gothic"/>
                <a:ea typeface="맑은 고딕"/>
              </a:rPr>
              <a:t> </a:t>
            </a:r>
            <a:r>
              <a:rPr lang="ko-KR" altLang="en-US" sz="900" b="1">
                <a:latin typeface="Malgun Gothic"/>
                <a:ea typeface="맑은 고딕"/>
              </a:rPr>
              <a:t>정보</a:t>
            </a:r>
            <a:endParaRPr lang="en-US" altLang="ko-KR" sz="900">
              <a:latin typeface="Malgun Gothic"/>
              <a:ea typeface="맑은 고딕" panose="020B0503020000020004" pitchFamily="34" charset="-127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altLang="en-US" sz="900" err="1">
                <a:latin typeface="Malgun Gothic"/>
                <a:ea typeface="맑은 고딕"/>
              </a:rPr>
              <a:t>회사명</a:t>
            </a:r>
            <a:r>
              <a:rPr lang="en-US" altLang="ko-KR" sz="900">
                <a:latin typeface="Malgun Gothic"/>
                <a:ea typeface="맑은 고딕"/>
              </a:rPr>
              <a:t>, </a:t>
            </a:r>
            <a:r>
              <a:rPr lang="ko-KR" altLang="en-US" sz="900" err="1">
                <a:latin typeface="Malgun Gothic"/>
                <a:ea typeface="맑은 고딕"/>
              </a:rPr>
              <a:t>대표이사명</a:t>
            </a:r>
            <a:r>
              <a:rPr lang="en-US" altLang="ko-KR" sz="900">
                <a:latin typeface="Malgun Gothic"/>
                <a:ea typeface="맑은 고딕"/>
              </a:rPr>
              <a:t>, </a:t>
            </a:r>
            <a:r>
              <a:rPr lang="ko-KR" altLang="en-US" sz="900" err="1">
                <a:latin typeface="Malgun Gothic"/>
                <a:ea typeface="맑은 고딕"/>
              </a:rPr>
              <a:t>사업자등록번호</a:t>
            </a:r>
            <a:r>
              <a:rPr lang="en-US" altLang="ko-KR" sz="900">
                <a:latin typeface="Malgun Gothic"/>
                <a:ea typeface="맑은 고딕"/>
              </a:rPr>
              <a:t>, </a:t>
            </a:r>
            <a:r>
              <a:rPr lang="ko-KR" altLang="en-US" sz="900" err="1">
                <a:latin typeface="Malgun Gothic"/>
                <a:ea typeface="맑은 고딕"/>
              </a:rPr>
              <a:t>주소</a:t>
            </a:r>
            <a:r>
              <a:rPr lang="en-US" altLang="ko-KR" sz="900">
                <a:latin typeface="Malgun Gothic"/>
                <a:ea typeface="맑은 고딕"/>
              </a:rPr>
              <a:t>, </a:t>
            </a:r>
            <a:r>
              <a:rPr lang="ko-KR" altLang="en-US" sz="900" err="1">
                <a:latin typeface="Malgun Gothic"/>
                <a:ea typeface="맑은 고딕"/>
              </a:rPr>
              <a:t>연락처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노출</a:t>
            </a:r>
            <a:endParaRPr lang="en-US" altLang="ko-KR" sz="900" err="1">
              <a:latin typeface="Malgun Gothic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900">
              <a:latin typeface="Malgun Gothic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b="1">
                <a:latin typeface="Malgun Gothic"/>
                <a:ea typeface="맑은 고딕"/>
              </a:rPr>
              <a:t>[2] </a:t>
            </a:r>
            <a:r>
              <a:rPr lang="ko-KR" altLang="en-US" sz="900" b="1" err="1">
                <a:latin typeface="Malgun Gothic"/>
                <a:ea typeface="맑은 고딕"/>
              </a:rPr>
              <a:t>수상</a:t>
            </a:r>
            <a:r>
              <a:rPr lang="en-US" altLang="ko-KR" sz="900" b="1">
                <a:latin typeface="Malgun Gothic"/>
                <a:ea typeface="맑은 고딕"/>
              </a:rPr>
              <a:t> </a:t>
            </a:r>
            <a:r>
              <a:rPr lang="ko-KR" altLang="en-US" sz="900" b="1" err="1">
                <a:latin typeface="Malgun Gothic"/>
                <a:ea typeface="맑은 고딕"/>
              </a:rPr>
              <a:t>내역</a:t>
            </a:r>
            <a:endParaRPr lang="en-US" altLang="ko-KR" sz="900" err="1">
              <a:latin typeface="Malgun Gothic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altLang="en-US" sz="900" err="1">
                <a:latin typeface="Malgun Gothic"/>
                <a:ea typeface="맑은 고딕"/>
              </a:rPr>
              <a:t>수상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내역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노출</a:t>
            </a:r>
            <a:endParaRPr lang="en-US" altLang="ko-KR" sz="900" err="1">
              <a:latin typeface="Malgun Gothic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endParaRPr lang="en-US" altLang="ko-KR" sz="900">
              <a:latin typeface="Malgun Gothic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900" b="1">
                <a:latin typeface="Malgun Gothic"/>
                <a:ea typeface="맑은 고딕"/>
              </a:rPr>
              <a:t>[3] </a:t>
            </a:r>
            <a:r>
              <a:rPr lang="ko-KR" altLang="en-US" sz="900" b="1" err="1">
                <a:latin typeface="Malgun Gothic"/>
                <a:ea typeface="맑은 고딕"/>
              </a:rPr>
              <a:t>관련</a:t>
            </a:r>
            <a:r>
              <a:rPr lang="en-US" altLang="ko-KR" sz="900" b="1">
                <a:latin typeface="Malgun Gothic"/>
                <a:ea typeface="맑은 고딕"/>
              </a:rPr>
              <a:t> </a:t>
            </a:r>
            <a:r>
              <a:rPr lang="ko-KR" altLang="en-US" sz="900" b="1" err="1">
                <a:latin typeface="Malgun Gothic"/>
                <a:ea typeface="맑은 고딕"/>
              </a:rPr>
              <a:t>홈페이지</a:t>
            </a:r>
            <a:endParaRPr lang="en-US" altLang="ko-KR" sz="900" err="1">
              <a:latin typeface="Malgun Gothic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altLang="en-US" sz="900" err="1">
                <a:latin typeface="Malgun Gothic"/>
                <a:ea typeface="맑은 고딕"/>
              </a:rPr>
              <a:t>유튜브</a:t>
            </a:r>
            <a:r>
              <a:rPr lang="en-US" altLang="ko-KR" sz="900">
                <a:latin typeface="Malgun Gothic"/>
                <a:ea typeface="맑은 고딕"/>
              </a:rPr>
              <a:t> : </a:t>
            </a:r>
            <a:r>
              <a:rPr lang="ko-KR" altLang="en-US" sz="900" err="1">
                <a:latin typeface="Malgun Gothic"/>
                <a:ea typeface="맑은 고딕"/>
              </a:rPr>
              <a:t>클릭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>
                <a:latin typeface="Malgun Gothic"/>
                <a:ea typeface="맑은 고딕"/>
              </a:rPr>
              <a:t>시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하나손해보험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유튜브로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이동</a:t>
            </a:r>
            <a:endParaRPr lang="en-US" altLang="ko-KR" sz="900" err="1">
              <a:latin typeface="Malgun Gothic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altLang="en-US" sz="900" err="1">
                <a:latin typeface="Malgun Gothic"/>
                <a:ea typeface="맑은 고딕"/>
              </a:rPr>
              <a:t>인스타그램</a:t>
            </a:r>
            <a:r>
              <a:rPr lang="en-US" altLang="ko-KR" sz="900">
                <a:latin typeface="Malgun Gothic"/>
                <a:ea typeface="맑은 고딕"/>
              </a:rPr>
              <a:t>: </a:t>
            </a:r>
            <a:r>
              <a:rPr lang="ko-KR" altLang="en-US" sz="900" err="1">
                <a:latin typeface="Malgun Gothic"/>
                <a:ea typeface="맑은 고딕"/>
              </a:rPr>
              <a:t>클릭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>
                <a:latin typeface="Malgun Gothic"/>
                <a:ea typeface="맑은 고딕"/>
              </a:rPr>
              <a:t>시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하나손해보험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인스타그램으로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이동</a:t>
            </a:r>
            <a:endParaRPr lang="en-US" altLang="ko-KR" sz="900" err="1">
              <a:latin typeface="Malgun Gothic"/>
              <a:ea typeface="맑은 고딕"/>
            </a:endParaRPr>
          </a:p>
          <a:p>
            <a:pPr marL="171450" indent="-171450">
              <a:lnSpc>
                <a:spcPct val="150000"/>
              </a:lnSpc>
              <a:buFont typeface="Calibri,Sans-Serif"/>
              <a:buChar char="-"/>
            </a:pPr>
            <a:r>
              <a:rPr lang="ko-KR" altLang="en-US" sz="900" err="1">
                <a:latin typeface="Malgun Gothic"/>
                <a:ea typeface="맑은 고딕"/>
              </a:rPr>
              <a:t>블로그</a:t>
            </a:r>
            <a:r>
              <a:rPr lang="en-US" altLang="ko-KR" sz="900">
                <a:latin typeface="Malgun Gothic"/>
                <a:ea typeface="맑은 고딕"/>
              </a:rPr>
              <a:t>: </a:t>
            </a:r>
            <a:r>
              <a:rPr lang="ko-KR" altLang="en-US" sz="900" err="1">
                <a:latin typeface="Malgun Gothic"/>
                <a:ea typeface="맑은 고딕"/>
              </a:rPr>
              <a:t>클릭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>
                <a:latin typeface="Malgun Gothic"/>
                <a:ea typeface="맑은 고딕"/>
              </a:rPr>
              <a:t>시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하나손해보험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블로그로</a:t>
            </a:r>
            <a:r>
              <a:rPr lang="en-US" altLang="ko-KR" sz="900">
                <a:latin typeface="Malgun Gothic"/>
                <a:ea typeface="맑은 고딕"/>
              </a:rPr>
              <a:t> </a:t>
            </a:r>
            <a:r>
              <a:rPr lang="ko-KR" altLang="en-US" sz="900" err="1">
                <a:latin typeface="Malgun Gothic"/>
                <a:ea typeface="맑은 고딕"/>
              </a:rPr>
              <a:t>이동</a:t>
            </a:r>
            <a:endParaRPr lang="en-US" altLang="ko-KR" sz="900" err="1">
              <a:latin typeface="Malgun Gothic"/>
              <a:ea typeface="맑은 고딕"/>
            </a:endParaRPr>
          </a:p>
          <a:p>
            <a:pPr>
              <a:lnSpc>
                <a:spcPct val="150000"/>
              </a:lnSpc>
            </a:pPr>
            <a:endParaRPr lang="ko-KR" altLang="en-US" sz="900" b="1">
              <a:ea typeface="맑은 고딕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41BEE22D-3296-CE02-6579-7A8E0987F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356" y="659747"/>
            <a:ext cx="1028700" cy="428625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8306F0A-78CA-715D-ABAD-C538DB1A6FBD}"/>
              </a:ext>
            </a:extLst>
          </p:cNvPr>
          <p:cNvSpPr/>
          <p:nvPr/>
        </p:nvSpPr>
        <p:spPr>
          <a:xfrm>
            <a:off x="6606272" y="557816"/>
            <a:ext cx="216000" cy="216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타이포_씨고딕 140" panose="02020503020101020101" pitchFamily="18" charset="-127"/>
                <a:ea typeface="타이포_씨고딕 140" panose="02020503020101020101" pitchFamily="18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54599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CB4C5D52F12348BA5A6C2A46BBF470" ma:contentTypeVersion="0" ma:contentTypeDescription="Create a new document." ma:contentTypeScope="" ma:versionID="5c25c86e4ec1e50af8a44642a850f46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0c53ddb2157db7b673f034662c61cc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3CABD3-D1EE-4FDD-A890-859BD8566246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DF53B6C-D2D0-4AB2-98A1-3FE51B861CC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A4956E-8085-4172-BA26-A58689FA036E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3236</Words>
  <Application>Microsoft Office PowerPoint</Application>
  <PresentationFormat>A4 용지(210x297mm)</PresentationFormat>
  <Paragraphs>829</Paragraphs>
  <Slides>54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4" baseType="lpstr">
      <vt:lpstr>Arial,Sans-Serif</vt:lpstr>
      <vt:lpstr>Calibri,Sans-Serif</vt:lpstr>
      <vt:lpstr>Malgun Gothic</vt:lpstr>
      <vt:lpstr>Malgun Gothic</vt:lpstr>
      <vt:lpstr>타이포_씨고딕 140</vt:lpstr>
      <vt:lpstr>Arial</vt:lpstr>
      <vt:lpstr>Calibri</vt:lpstr>
      <vt:lpstr>Calibri Light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역할 분배</vt:lpstr>
      <vt:lpstr>일정</vt:lpstr>
      <vt:lpstr>세부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하나로 H017</cp:lastModifiedBy>
  <cp:revision>396</cp:revision>
  <cp:lastPrinted>2017-02-07T10:07:29Z</cp:lastPrinted>
  <dcterms:created xsi:type="dcterms:W3CDTF">2016-01-03T07:52:51Z</dcterms:created>
  <dcterms:modified xsi:type="dcterms:W3CDTF">2023-05-10T00:38:49Z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0x010100ECCB4C5D52F12348BA5A6C2A46BBF470</vt:lpwstr>
  </property>
</Properties>
</file>